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Poppins Light"/>
      <p:regular r:id="rId50"/>
      <p:bold r:id="rId51"/>
      <p:italic r:id="rId52"/>
      <p:boldItalic r:id="rId53"/>
    </p:embeddedFont>
    <p:embeddedFont>
      <p:font typeface="Poppins SemiBold"/>
      <p:regular r:id="rId54"/>
      <p:bold r:id="rId55"/>
      <p:italic r:id="rId56"/>
      <p:boldItalic r:id="rId57"/>
    </p:embeddedFont>
    <p:embeddedFont>
      <p:font typeface="Gill Sans"/>
      <p:regular r:id="rId58"/>
      <p:bold r:id="rId59"/>
    </p:embeddedFont>
    <p:embeddedFont>
      <p:font typeface="Century Gothic"/>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3CAB8E-9FDC-4FBC-80B3-120BF3814682}">
  <a:tblStyle styleId="{613CAB8E-9FDC-4FBC-80B3-120BF381468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CB0AAF8-7EAC-42F7-9B77-6CF92FF13BCE}" styleName="Table_1">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enturyGothic-italic.fntdata"/><Relationship Id="rId61" Type="http://schemas.openxmlformats.org/officeDocument/2006/relationships/font" Target="fonts/CenturyGothic-bold.fntdata"/><Relationship Id="rId20" Type="http://schemas.openxmlformats.org/officeDocument/2006/relationships/slide" Target="slides/slide14.xml"/><Relationship Id="rId63" Type="http://schemas.openxmlformats.org/officeDocument/2006/relationships/font" Target="fonts/CenturyGothic-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enturyGothic-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Light-bold.fntdata"/><Relationship Id="rId50" Type="http://schemas.openxmlformats.org/officeDocument/2006/relationships/font" Target="fonts/PoppinsLight-regular.fntdata"/><Relationship Id="rId53" Type="http://schemas.openxmlformats.org/officeDocument/2006/relationships/font" Target="fonts/PoppinsLight-boldItalic.fntdata"/><Relationship Id="rId52" Type="http://schemas.openxmlformats.org/officeDocument/2006/relationships/font" Target="fonts/PoppinsLight-italic.fntdata"/><Relationship Id="rId11" Type="http://schemas.openxmlformats.org/officeDocument/2006/relationships/slide" Target="slides/slide5.xml"/><Relationship Id="rId55" Type="http://schemas.openxmlformats.org/officeDocument/2006/relationships/font" Target="fonts/PoppinsSemiBold-bold.fntdata"/><Relationship Id="rId10" Type="http://schemas.openxmlformats.org/officeDocument/2006/relationships/slide" Target="slides/slide4.xml"/><Relationship Id="rId54" Type="http://schemas.openxmlformats.org/officeDocument/2006/relationships/font" Target="fonts/PoppinsSemiBold-regular.fntdata"/><Relationship Id="rId13" Type="http://schemas.openxmlformats.org/officeDocument/2006/relationships/slide" Target="slides/slide7.xml"/><Relationship Id="rId57" Type="http://schemas.openxmlformats.org/officeDocument/2006/relationships/font" Target="fonts/PoppinsSemiBold-boldItalic.fntdata"/><Relationship Id="rId12" Type="http://schemas.openxmlformats.org/officeDocument/2006/relationships/slide" Target="slides/slide6.xml"/><Relationship Id="rId56" Type="http://schemas.openxmlformats.org/officeDocument/2006/relationships/font" Target="fonts/PoppinsSemiBold-italic.fntdata"/><Relationship Id="rId15" Type="http://schemas.openxmlformats.org/officeDocument/2006/relationships/slide" Target="slides/slide9.xml"/><Relationship Id="rId59" Type="http://schemas.openxmlformats.org/officeDocument/2006/relationships/font" Target="fonts/GillSans-bold.fntdata"/><Relationship Id="rId14" Type="http://schemas.openxmlformats.org/officeDocument/2006/relationships/slide" Target="slides/slide8.xml"/><Relationship Id="rId58" Type="http://schemas.openxmlformats.org/officeDocument/2006/relationships/font" Target="fonts/Gill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t-grouped"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218" name="Google Shape;2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p:txBody>
      </p:sp>
      <p:sp>
        <p:nvSpPr>
          <p:cNvPr id="335" name="Google Shape;335;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340" name="Google Shape;340;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347" name="Google Shape;347;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e4e43e1c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e4e43e1c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398" name="Google Shape;39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411" name="Google Shape;41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426" name="Google Shape;426;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443" name="Google Shape;44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f06be11ba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f06be11b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understand the backdrop of how these organization got here, let’s look back at the history of computing infrastructure</a:t>
            </a:r>
            <a:endParaRPr/>
          </a:p>
        </p:txBody>
      </p:sp>
      <p:sp>
        <p:nvSpPr>
          <p:cNvPr id="225" name="Google Shape;225;gbf06be11ba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458" name="Google Shape;458;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474" name="Google Shape;47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6e905d60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6e905d601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d6e905d60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6e905d601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6e905d601_1_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d6e905d601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d6e905d601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d6e905d60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c47f42954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c47f4295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Projects hosts community collaboration platforms, is a part of key industry events, and hosts the annual Open Mainframe Summit to bring together the open source on mainframe community.</a:t>
            </a:r>
            <a:endParaRPr/>
          </a:p>
        </p:txBody>
      </p:sp>
      <p:sp>
        <p:nvSpPr>
          <p:cNvPr id="527" name="Google Shape;527;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https://landscape.openmainframeproject.org/pages/members-not-grouped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300"/>
              <a:buFont typeface="Calibri"/>
              <a:buNone/>
            </a:pPr>
            <a:r>
              <a:rPr b="0" i="0" lang="en-US" sz="1200" u="none" cap="none" strike="noStrike">
                <a:solidFill>
                  <a:schemeClr val="dk1"/>
                </a:solidFill>
                <a:latin typeface="Calibri"/>
                <a:ea typeface="Calibri"/>
                <a:cs typeface="Calibri"/>
                <a:sym typeface="Calibri"/>
              </a:rPr>
              <a:t>Anyone may participate; the Open Mainframe Project encourages companies to become sponsoring participants and support the mission of the Open Mainframe Project</a:t>
            </a:r>
            <a:r>
              <a:rPr lang="en-US"/>
              <a:t>.</a:t>
            </a:r>
            <a:endParaRPr b="0" i="0" sz="1200" u="none" cap="none" strike="noStrike">
              <a:solidFill>
                <a:schemeClr val="dk1"/>
              </a:solidFill>
              <a:latin typeface="Calibri"/>
              <a:ea typeface="Calibri"/>
              <a:cs typeface="Calibri"/>
              <a:sym typeface="Calibri"/>
            </a:endParaRPr>
          </a:p>
        </p:txBody>
      </p:sp>
      <p:sp>
        <p:nvSpPr>
          <p:cNvPr id="543" name="Google Shape;543;p31:notes"/>
          <p:cNvSpPr txBox="1"/>
          <p:nvPr>
            <p:ph idx="12" type="sldNum"/>
          </p:nvPr>
        </p:nvSpPr>
        <p:spPr>
          <a:xfrm>
            <a:off x="3884612"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f06be11b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f06be11b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traditional organization would often go with one vendor for </a:t>
            </a:r>
            <a:r>
              <a:rPr lang="en-US"/>
              <a:t>their</a:t>
            </a:r>
            <a:r>
              <a:rPr lang="en-US"/>
              <a:t> infrastructure, as vendors could streamline support which generally made organizations feel they’ve made “safe” choices.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downside is that these technologies evolved much slower than today. Part of this was access to hardware and software ( both expensive ) with another part the tech industry still maturing.</a:t>
            </a:r>
            <a:endParaRPr/>
          </a:p>
        </p:txBody>
      </p:sp>
      <p:sp>
        <p:nvSpPr>
          <p:cNvPr id="233" name="Google Shape;233;gbf06be11ba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69" name="Google Shape;56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80" name="Google Shape;58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f06be11b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f06be11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bf06be11ba_0_19: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ce4e43e1c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ce4e43e1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ce4e43e1c0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c24087e3d3_5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c24087e3d3_5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gc24087e3d3_5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c24087e3d3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c24087e3d3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bf06be11b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bf06be11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see the greatest shift over the past 2 decades, where non-virtualized hardware which was the normal was replaced by virtualized hardware; a huge leap forward in more economically using server infrastructure.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AWS coming to market in the mid-2000s, virtualization slowly replaced by cloud computing; in the early days as monolithic services, but over time shifting to </a:t>
            </a:r>
            <a:r>
              <a:rPr lang="en-US"/>
              <a:t>containerization, cloud native, and serverless computing. That’s a huge shift over 20 years.</a:t>
            </a:r>
            <a:endParaRPr/>
          </a:p>
        </p:txBody>
      </p:sp>
      <p:sp>
        <p:nvSpPr>
          <p:cNvPr id="241" name="Google Shape;241;gbf06be11ba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24087e3d3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c24087e3d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72" name="Google Shape;67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f06be11ba_0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f06be11b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net of these changes is that organization have realized that infrastructure doesn’t need to be “static”, but can be “dynamic”. Microservices have let organizations move from a monolithic deployment model to one where an application can be deployed across multiple nodes, even ones that might be on different </a:t>
            </a:r>
            <a:r>
              <a:rPr lang="en-US"/>
              <a:t>continents</a:t>
            </a:r>
            <a:r>
              <a:rPr lang="en-US"/>
              <a:t> or entirely different </a:t>
            </a:r>
            <a:r>
              <a:rPr lang="en-US"/>
              <a:t>platforms, yet still stay interconnected.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What has enabled this rapid change? Open Source. As the rise of cloud native has been driven by open source, the entire infrastructure layer has went open source which has driven faster innovation.</a:t>
            </a:r>
            <a:endParaRPr/>
          </a:p>
        </p:txBody>
      </p:sp>
      <p:sp>
        <p:nvSpPr>
          <p:cNvPr id="298" name="Google Shape;298;gbf06be11ba_0_13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f06be11ba_0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f06be11b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what about mainframe? Well, if you’d ask some in mainframe, they’ll first tell you “we did all this stuff decades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more seriously, this architecture is one of the few built with key design principles in mind since </a:t>
            </a:r>
            <a:r>
              <a:rPr lang="en-US"/>
              <a:t>its</a:t>
            </a:r>
            <a:r>
              <a:rPr lang="en-US"/>
              <a:t> inception. It’s the only platform that hits all 4 of those principles at an 11 - thanks to decades of expertise and critical infrastructure usage. Our society is powered by mainframe systems; from banking to transportation to health care. No other platform beat mainframe on those four design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mainframe is </a:t>
            </a:r>
            <a:r>
              <a:rPr lang="en-US"/>
              <a:t>perceived</a:t>
            </a:r>
            <a:r>
              <a:rPr lang="en-US"/>
              <a:t> to not fit into this DevOps centric, </a:t>
            </a:r>
            <a:r>
              <a:rPr lang="en-US"/>
              <a:t>hybrid</a:t>
            </a:r>
            <a:r>
              <a:rPr lang="en-US"/>
              <a:t> infrastructure world. How is that being addressed?</a:t>
            </a:r>
            <a:endParaRPr/>
          </a:p>
        </p:txBody>
      </p:sp>
      <p:sp>
        <p:nvSpPr>
          <p:cNvPr id="306" name="Google Shape;306;gbf06be11ba_0_14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bf06be11ba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bf06be11b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Or better put, how do you cross this gap? Open Source - that same connective thread that every other infrastructure is focusing on in the DevOps centric world.</a:t>
            </a:r>
            <a:endParaRPr/>
          </a:p>
        </p:txBody>
      </p:sp>
      <p:sp>
        <p:nvSpPr>
          <p:cNvPr id="314" name="Google Shape;314;gbf06be11ba_0_15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321" name="Google Shape;321;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c5404c4f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c5404c4f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c5404c4f7c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g"/><Relationship Id="rId3"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6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2"/>
          <p:cNvSpPr/>
          <p:nvPr/>
        </p:nvSpPr>
        <p:spPr>
          <a:xfrm>
            <a:off x="0" y="551544"/>
            <a:ext cx="9144000" cy="43953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1" name="Google Shape;81;p12"/>
          <p:cNvSpPr txBox="1"/>
          <p:nvPr>
            <p:ph type="title"/>
          </p:nvPr>
        </p:nvSpPr>
        <p:spPr>
          <a:xfrm>
            <a:off x="296898" y="40417"/>
            <a:ext cx="8389800" cy="4905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82" name="Google Shape;82;p12"/>
          <p:cNvSpPr txBox="1"/>
          <p:nvPr>
            <p:ph idx="1" type="body"/>
          </p:nvPr>
        </p:nvSpPr>
        <p:spPr>
          <a:xfrm>
            <a:off x="355601" y="885371"/>
            <a:ext cx="7376400" cy="3709200"/>
          </a:xfrm>
          <a:prstGeom prst="rect">
            <a:avLst/>
          </a:prstGeom>
          <a:noFill/>
          <a:ln>
            <a:noFill/>
          </a:ln>
        </p:spPr>
        <p:txBody>
          <a:bodyPr anchorCtr="0" anchor="t" bIns="34275" lIns="68575" spcFirstLastPara="1" rIns="68575" wrap="square" tIns="34275">
            <a:noAutofit/>
          </a:bodyPr>
          <a:lstStyle>
            <a:lvl1pPr indent="-406400" lvl="0" marL="457200" algn="l">
              <a:lnSpc>
                <a:spcPct val="90000"/>
              </a:lnSpc>
              <a:spcBef>
                <a:spcPts val="800"/>
              </a:spcBef>
              <a:spcAft>
                <a:spcPts val="0"/>
              </a:spcAft>
              <a:buClr>
                <a:srgbClr val="7C4597"/>
              </a:buClr>
              <a:buSzPts val="2800"/>
              <a:buChar char="•"/>
              <a:defRPr sz="2800">
                <a:latin typeface="Arial"/>
                <a:ea typeface="Arial"/>
                <a:cs typeface="Arial"/>
                <a:sym typeface="Arial"/>
              </a:defRPr>
            </a:lvl1pPr>
            <a:lvl2pPr indent="-381000" lvl="1" marL="914400" algn="l">
              <a:lnSpc>
                <a:spcPct val="90000"/>
              </a:lnSpc>
              <a:spcBef>
                <a:spcPts val="400"/>
              </a:spcBef>
              <a:spcAft>
                <a:spcPts val="0"/>
              </a:spcAft>
              <a:buClr>
                <a:srgbClr val="7C4597"/>
              </a:buClr>
              <a:buSzPts val="2400"/>
              <a:buChar char="–"/>
              <a:defRPr sz="2400">
                <a:latin typeface="Arial"/>
                <a:ea typeface="Arial"/>
                <a:cs typeface="Arial"/>
                <a:sym typeface="Arial"/>
              </a:defRPr>
            </a:lvl2pPr>
            <a:lvl3pPr indent="-355600" lvl="2" marL="1371600" algn="l">
              <a:lnSpc>
                <a:spcPct val="90000"/>
              </a:lnSpc>
              <a:spcBef>
                <a:spcPts val="400"/>
              </a:spcBef>
              <a:spcAft>
                <a:spcPts val="0"/>
              </a:spcAft>
              <a:buClr>
                <a:srgbClr val="7C4597"/>
              </a:buClr>
              <a:buSzPts val="2000"/>
              <a:buChar char="•"/>
              <a:defRPr sz="2000">
                <a:latin typeface="Arial"/>
                <a:ea typeface="Arial"/>
                <a:cs typeface="Arial"/>
                <a:sym typeface="Arial"/>
              </a:defRPr>
            </a:lvl3pPr>
            <a:lvl4pPr indent="-317500" lvl="3" marL="1828800" algn="l">
              <a:lnSpc>
                <a:spcPct val="90000"/>
              </a:lnSpc>
              <a:spcBef>
                <a:spcPts val="400"/>
              </a:spcBef>
              <a:spcAft>
                <a:spcPts val="0"/>
              </a:spcAft>
              <a:buClr>
                <a:srgbClr val="7C4597"/>
              </a:buClr>
              <a:buSzPts val="1400"/>
              <a:buChar char="–"/>
              <a:defRPr>
                <a:latin typeface="Arial"/>
                <a:ea typeface="Arial"/>
                <a:cs typeface="Arial"/>
                <a:sym typeface="Arial"/>
              </a:defRPr>
            </a:lvl4pPr>
            <a:lvl5pPr indent="-317500" lvl="4" marL="2286000" algn="l">
              <a:lnSpc>
                <a:spcPct val="90000"/>
              </a:lnSpc>
              <a:spcBef>
                <a:spcPts val="400"/>
              </a:spcBef>
              <a:spcAft>
                <a:spcPts val="0"/>
              </a:spcAft>
              <a:buClr>
                <a:srgbClr val="7C4597"/>
              </a:buClr>
              <a:buSzPts val="1400"/>
              <a:buChar char="»"/>
              <a:defRPr>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83" name="Google Shape;83;p12"/>
          <p:cNvPicPr preferRelativeResize="0"/>
          <p:nvPr/>
        </p:nvPicPr>
        <p:blipFill rotWithShape="1">
          <a:blip r:embed="rId3">
            <a:alphaModFix/>
          </a:blip>
          <a:srcRect b="0" l="0" r="0" t="0"/>
          <a:stretch/>
        </p:blipFill>
        <p:spPr>
          <a:xfrm>
            <a:off x="7860637" y="4283539"/>
            <a:ext cx="1154784" cy="622169"/>
          </a:xfrm>
          <a:prstGeom prst="rect">
            <a:avLst/>
          </a:prstGeom>
          <a:noFill/>
          <a:ln>
            <a:noFill/>
          </a:ln>
        </p:spPr>
      </p:pic>
      <p:sp>
        <p:nvSpPr>
          <p:cNvPr id="84" name="Google Shape;84;p12"/>
          <p:cNvSpPr/>
          <p:nvPr/>
        </p:nvSpPr>
        <p:spPr>
          <a:xfrm>
            <a:off x="-2" y="4946754"/>
            <a:ext cx="9144000" cy="1968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txBox="1"/>
          <p:nvPr/>
        </p:nvSpPr>
        <p:spPr>
          <a:xfrm>
            <a:off x="8365090" y="4903104"/>
            <a:ext cx="782700" cy="255300"/>
          </a:xfrm>
          <a:prstGeom prst="rect">
            <a:avLst/>
          </a:prstGeom>
          <a:noFill/>
          <a:ln>
            <a:noFill/>
          </a:ln>
        </p:spPr>
        <p:txBody>
          <a:bodyPr anchorCtr="0" anchor="ctr" bIns="45725" lIns="91425" spcFirstLastPara="1" rIns="91425" wrap="square" tIns="45725">
            <a:noAutofit/>
          </a:bodyPr>
          <a:lstStyle/>
          <a:p>
            <a:pPr indent="0" lvl="0" marL="0" marR="0" rtl="0" algn="l">
              <a:spcBef>
                <a:spcPts val="0"/>
              </a:spcBef>
              <a:spcAft>
                <a:spcPts val="0"/>
              </a:spcAft>
              <a:buClr>
                <a:srgbClr val="EC4C7F"/>
              </a:buClr>
              <a:buSzPts val="1000"/>
              <a:buFont typeface="Arial"/>
              <a:buNone/>
            </a:pPr>
            <a:r>
              <a:rPr b="0" i="0" lang="en-US" sz="1000" u="none" cap="none" strike="noStrike">
                <a:solidFill>
                  <a:srgbClr val="EC4C7F"/>
                </a:solidFill>
                <a:latin typeface="Arial"/>
                <a:ea typeface="Arial"/>
                <a:cs typeface="Arial"/>
                <a:sym typeface="Arial"/>
              </a:rPr>
              <a:t> #ossna</a:t>
            </a:r>
            <a:endParaRPr b="1" i="0" sz="1000" u="none" cap="none" strike="noStrike">
              <a:solidFill>
                <a:srgbClr val="EC4C7F"/>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28721" y="172040"/>
            <a:ext cx="6526703" cy="868254"/>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E1691B"/>
              </a:buClr>
              <a:buSzPts val="2100"/>
              <a:buFont typeface="Arial"/>
              <a:buNone/>
              <a:defRPr b="1" i="0" sz="2100">
                <a:solidFill>
                  <a:srgbClr val="E1691B"/>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8" name="Google Shape;88;p13"/>
          <p:cNvSpPr txBox="1"/>
          <p:nvPr>
            <p:ph idx="1" type="body"/>
          </p:nvPr>
        </p:nvSpPr>
        <p:spPr>
          <a:xfrm>
            <a:off x="323950" y="1165631"/>
            <a:ext cx="8519994" cy="3675310"/>
          </a:xfrm>
          <a:prstGeom prst="rect">
            <a:avLst/>
          </a:prstGeom>
          <a:noFill/>
          <a:ln>
            <a:noFill/>
          </a:ln>
        </p:spPr>
        <p:txBody>
          <a:bodyPr anchorCtr="0" anchor="t" bIns="34275" lIns="68575" spcFirstLastPara="1" rIns="68575" wrap="square" tIns="34275">
            <a:noAutofit/>
          </a:bodyPr>
          <a:lstStyle>
            <a:lvl1pPr indent="-342900" lvl="0" marL="45720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algn="l">
              <a:lnSpc>
                <a:spcPct val="90000"/>
              </a:lnSpc>
              <a:spcBef>
                <a:spcPts val="400"/>
              </a:spcBef>
              <a:spcAft>
                <a:spcPts val="0"/>
              </a:spcAft>
              <a:buClr>
                <a:schemeClr val="dk1"/>
              </a:buClr>
              <a:buSzPts val="1500"/>
              <a:buChar char="•"/>
              <a:defRPr sz="1100">
                <a:latin typeface="Arial"/>
                <a:ea typeface="Arial"/>
                <a:cs typeface="Arial"/>
                <a:sym typeface="Arial"/>
              </a:defRPr>
            </a:lvl3pPr>
            <a:lvl4pPr indent="-323850" lvl="3" marL="182880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algn="l">
              <a:lnSpc>
                <a:spcPct val="90000"/>
              </a:lnSpc>
              <a:spcBef>
                <a:spcPts val="400"/>
              </a:spcBef>
              <a:spcAft>
                <a:spcPts val="0"/>
              </a:spcAft>
              <a:buClr>
                <a:schemeClr val="dk1"/>
              </a:buClr>
              <a:buSzPts val="1400"/>
              <a:buChar char="»"/>
              <a:defRPr sz="1100">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sp>
        <p:nvSpPr>
          <p:cNvPr id="89" name="Google Shape;89;p13"/>
          <p:cNvSpPr txBox="1"/>
          <p:nvPr>
            <p:ph idx="12" type="sldNum"/>
          </p:nvPr>
        </p:nvSpPr>
        <p:spPr>
          <a:xfrm>
            <a:off x="8414085" y="4878185"/>
            <a:ext cx="666750"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4"/>
          <p:cNvSpPr txBox="1"/>
          <p:nvPr>
            <p:ph idx="1" type="body"/>
          </p:nvPr>
        </p:nvSpPr>
        <p:spPr>
          <a:xfrm>
            <a:off x="451951" y="1447799"/>
            <a:ext cx="8245009" cy="314682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2A7DE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rgbClr val="2A7DE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rgbClr val="2A7DE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92" name="Shape 92"/>
        <p:cNvGrpSpPr/>
        <p:nvPr/>
      </p:nvGrpSpPr>
      <p:grpSpPr>
        <a:xfrm>
          <a:off x="0" y="0"/>
          <a:ext cx="0" cy="0"/>
          <a:chOff x="0" y="0"/>
          <a:chExt cx="0" cy="0"/>
        </a:xfrm>
      </p:grpSpPr>
      <p:sp>
        <p:nvSpPr>
          <p:cNvPr id="93" name="Google Shape;93;p15"/>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94" name="Google Shape;94;p15"/>
          <p:cNvGrpSpPr/>
          <p:nvPr/>
        </p:nvGrpSpPr>
        <p:grpSpPr>
          <a:xfrm rot="-5400000">
            <a:off x="4546416" y="-4546410"/>
            <a:ext cx="51448" cy="9144278"/>
            <a:chOff x="4713353" y="-1"/>
            <a:chExt cx="73803" cy="6857866"/>
          </a:xfrm>
        </p:grpSpPr>
        <p:sp>
          <p:nvSpPr>
            <p:cNvPr id="95" name="Google Shape;95;p15"/>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6" name="Google Shape;96;p15"/>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7" name="Google Shape;97;p15"/>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8" name="Google Shape;98;p15"/>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99" name="Google Shape;99;p15"/>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00" name="Google Shape;100;p15"/>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01" name="Google Shape;101;p15"/>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02" name="Google Shape;102;p15"/>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p:cSld name="Headline">
    <p:spTree>
      <p:nvGrpSpPr>
        <p:cNvPr id="103" name="Shape 103"/>
        <p:cNvGrpSpPr/>
        <p:nvPr/>
      </p:nvGrpSpPr>
      <p:grpSpPr>
        <a:xfrm>
          <a:off x="0" y="0"/>
          <a:ext cx="0" cy="0"/>
          <a:chOff x="0" y="0"/>
          <a:chExt cx="0" cy="0"/>
        </a:xfrm>
      </p:grpSpPr>
      <p:sp>
        <p:nvSpPr>
          <p:cNvPr id="104" name="Google Shape;104;p16"/>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05" name="Google Shape;105;p16"/>
          <p:cNvGrpSpPr/>
          <p:nvPr/>
        </p:nvGrpSpPr>
        <p:grpSpPr>
          <a:xfrm rot="-5400000">
            <a:off x="4546416" y="-4546410"/>
            <a:ext cx="51448" cy="9144278"/>
            <a:chOff x="4713353" y="-1"/>
            <a:chExt cx="73803" cy="6857866"/>
          </a:xfrm>
        </p:grpSpPr>
        <p:sp>
          <p:nvSpPr>
            <p:cNvPr id="106" name="Google Shape;106;p16"/>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7" name="Google Shape;107;p16"/>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8" name="Google Shape;108;p16"/>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09" name="Google Shape;109;p16"/>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10" name="Google Shape;110;p16"/>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11" name="Google Shape;111;p16"/>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12" name="Google Shape;112;p16"/>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13" name="Google Shape;113;p16"/>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14" name="Google Shape;114;p16"/>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g | Subheadline | Body copy">
  <p:cSld name="Headling | Subheadline | Body copy">
    <p:spTree>
      <p:nvGrpSpPr>
        <p:cNvPr id="115" name="Shape 115"/>
        <p:cNvGrpSpPr/>
        <p:nvPr/>
      </p:nvGrpSpPr>
      <p:grpSpPr>
        <a:xfrm>
          <a:off x="0" y="0"/>
          <a:ext cx="0" cy="0"/>
          <a:chOff x="0" y="0"/>
          <a:chExt cx="0" cy="0"/>
        </a:xfrm>
      </p:grpSpPr>
      <p:sp>
        <p:nvSpPr>
          <p:cNvPr id="116" name="Google Shape;116;p17"/>
          <p:cNvSpPr txBox="1"/>
          <p:nvPr>
            <p:ph idx="1" type="body"/>
          </p:nvPr>
        </p:nvSpPr>
        <p:spPr>
          <a:xfrm>
            <a:off x="548878" y="1908214"/>
            <a:ext cx="5331600" cy="1863300"/>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800"/>
              </a:spcBef>
              <a:spcAft>
                <a:spcPts val="0"/>
              </a:spcAft>
              <a:buSzPts val="1400"/>
              <a:buChar char="•"/>
              <a:defRPr/>
            </a:lvl1pPr>
            <a:lvl2pPr indent="-317500" lvl="1" marL="914400" algn="l">
              <a:lnSpc>
                <a:spcPct val="110000"/>
              </a:lnSpc>
              <a:spcBef>
                <a:spcPts val="5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17"/>
          <p:cNvSpPr txBox="1"/>
          <p:nvPr>
            <p:ph idx="2" type="body"/>
          </p:nvPr>
        </p:nvSpPr>
        <p:spPr>
          <a:xfrm>
            <a:off x="548878" y="868337"/>
            <a:ext cx="8046300" cy="502200"/>
          </a:xfrm>
          <a:prstGeom prst="rect">
            <a:avLst/>
          </a:prstGeom>
          <a:noFill/>
          <a:ln>
            <a:noFill/>
          </a:ln>
        </p:spPr>
        <p:txBody>
          <a:bodyPr anchorCtr="0" anchor="t" bIns="0" lIns="0" spcFirstLastPara="1" rIns="0" wrap="square" tIns="0">
            <a:spAutoFit/>
          </a:bodyPr>
          <a:lstStyle>
            <a:lvl1pPr indent="-228600" lvl="0" marL="457200" algn="l">
              <a:lnSpc>
                <a:spcPct val="110000"/>
              </a:lnSpc>
              <a:spcBef>
                <a:spcPts val="800"/>
              </a:spcBef>
              <a:spcAft>
                <a:spcPts val="0"/>
              </a:spcAft>
              <a:buSzPts val="1500"/>
              <a:buNone/>
              <a:defRPr sz="1500">
                <a:solidFill>
                  <a:schemeClr val="dk2"/>
                </a:solidFill>
                <a:latin typeface="Poppins Light"/>
                <a:ea typeface="Poppins Light"/>
                <a:cs typeface="Poppins Light"/>
                <a:sym typeface="Poppins Light"/>
              </a:defRPr>
            </a:lvl1pPr>
            <a:lvl2pPr indent="-317500" lvl="1" marL="914400" algn="l">
              <a:lnSpc>
                <a:spcPct val="110000"/>
              </a:lnSpc>
              <a:spcBef>
                <a:spcPts val="800"/>
              </a:spcBef>
              <a:spcAft>
                <a:spcPts val="0"/>
              </a:spcAft>
              <a:buSzPts val="1400"/>
              <a:buChar char="–"/>
              <a:defRPr/>
            </a:lvl2pPr>
            <a:lvl3pPr indent="-317500" lvl="2" marL="1371600" algn="l">
              <a:lnSpc>
                <a:spcPct val="110000"/>
              </a:lnSpc>
              <a:spcBef>
                <a:spcPts val="500"/>
              </a:spcBef>
              <a:spcAft>
                <a:spcPts val="0"/>
              </a:spcAft>
              <a:buSzPts val="1400"/>
              <a:buChar char="•"/>
              <a:defRPr/>
            </a:lvl3pPr>
            <a:lvl4pPr indent="-317500" lvl="3" marL="1828800" algn="l">
              <a:lnSpc>
                <a:spcPct val="110000"/>
              </a:lnSpc>
              <a:spcBef>
                <a:spcPts val="500"/>
              </a:spcBef>
              <a:spcAft>
                <a:spcPts val="0"/>
              </a:spcAft>
              <a:buSzPts val="1400"/>
              <a:buChar char="–"/>
              <a:defRPr/>
            </a:lvl4pPr>
            <a:lvl5pPr indent="-317500" lvl="4" marL="2286000" algn="l">
              <a:lnSpc>
                <a:spcPct val="110000"/>
              </a:lnSpc>
              <a:spcBef>
                <a:spcPts val="500"/>
              </a:spcBef>
              <a:spcAft>
                <a:spcPts val="0"/>
              </a:spcAft>
              <a:buSzPts val="1400"/>
              <a:buChar char="»"/>
              <a:defRPr/>
            </a:lvl5pPr>
            <a:lvl6pPr indent="-317500" lvl="5" marL="2743200" algn="l">
              <a:lnSpc>
                <a:spcPct val="90000"/>
              </a:lnSpc>
              <a:spcBef>
                <a:spcPts val="5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17"/>
          <p:cNvSpPr txBox="1"/>
          <p:nvPr>
            <p:ph type="title"/>
          </p:nvPr>
        </p:nvSpPr>
        <p:spPr>
          <a:xfrm>
            <a:off x="548878" y="472994"/>
            <a:ext cx="8046300" cy="341700"/>
          </a:xfrm>
          <a:prstGeom prst="rect">
            <a:avLst/>
          </a:prstGeom>
          <a:noFill/>
          <a:ln>
            <a:noFill/>
          </a:ln>
        </p:spPr>
        <p:txBody>
          <a:bodyPr anchorCtr="0" anchor="ctr" bIns="0" lIns="0" spcFirstLastPara="1" rIns="0" wrap="square" tIns="0">
            <a:spAutoFit/>
          </a:bodyPr>
          <a:lstStyle>
            <a:lvl1pPr lvl="0" algn="l">
              <a:lnSpc>
                <a:spcPct val="90000"/>
              </a:lnSpc>
              <a:spcBef>
                <a:spcPts val="0"/>
              </a:spcBef>
              <a:spcAft>
                <a:spcPts val="0"/>
              </a:spcAft>
              <a:buClr>
                <a:schemeClr val="dk2"/>
              </a:buClr>
              <a:buSzPts val="1400"/>
              <a:buNone/>
              <a:defRPr/>
            </a:lvl1pPr>
            <a:lvl2pPr lvl="1">
              <a:spcBef>
                <a:spcPts val="80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grpSp>
        <p:nvGrpSpPr>
          <p:cNvPr id="119" name="Google Shape;119;p17"/>
          <p:cNvGrpSpPr/>
          <p:nvPr/>
        </p:nvGrpSpPr>
        <p:grpSpPr>
          <a:xfrm rot="-5400000">
            <a:off x="4546416" y="-4546410"/>
            <a:ext cx="51448" cy="9144278"/>
            <a:chOff x="4713353" y="-1"/>
            <a:chExt cx="73803" cy="6857866"/>
          </a:xfrm>
        </p:grpSpPr>
        <p:sp>
          <p:nvSpPr>
            <p:cNvPr id="120" name="Google Shape;120;p17"/>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1" name="Google Shape;121;p17"/>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2" name="Google Shape;122;p17"/>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3" name="Google Shape;123;p17"/>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24" name="Google Shape;124;p17"/>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pic>
        <p:nvPicPr>
          <p:cNvPr id="125" name="Google Shape;125;p17"/>
          <p:cNvPicPr preferRelativeResize="0"/>
          <p:nvPr/>
        </p:nvPicPr>
        <p:blipFill rotWithShape="1">
          <a:blip r:embed="rId2">
            <a:alphaModFix/>
          </a:blip>
          <a:srcRect b="0" l="0" r="-1" t="-678"/>
          <a:stretch/>
        </p:blipFill>
        <p:spPr>
          <a:xfrm>
            <a:off x="8028994" y="4438129"/>
            <a:ext cx="1296698" cy="705370"/>
          </a:xfrm>
          <a:prstGeom prst="rect">
            <a:avLst/>
          </a:prstGeom>
          <a:noFill/>
          <a:ln>
            <a:noFill/>
          </a:ln>
        </p:spPr>
      </p:pic>
      <p:sp>
        <p:nvSpPr>
          <p:cNvPr id="126" name="Google Shape;126;p17"/>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27" name="Google Shape;127;p17"/>
          <p:cNvPicPr preferRelativeResize="0"/>
          <p:nvPr/>
        </p:nvPicPr>
        <p:blipFill rotWithShape="1">
          <a:blip r:embed="rId3">
            <a:alphaModFix/>
          </a:blip>
          <a:srcRect b="0" l="0" r="0" t="0"/>
          <a:stretch/>
        </p:blipFill>
        <p:spPr>
          <a:xfrm>
            <a:off x="274439" y="4702003"/>
            <a:ext cx="1141553" cy="304832"/>
          </a:xfrm>
          <a:prstGeom prst="rect">
            <a:avLst/>
          </a:prstGeom>
          <a:noFill/>
          <a:ln>
            <a:noFill/>
          </a:ln>
        </p:spPr>
      </p:pic>
      <p:sp>
        <p:nvSpPr>
          <p:cNvPr id="128" name="Google Shape;128;p17"/>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5" name="Google Shape;135;p1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6" name="Google Shape;136;p1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37" name="Google Shape;137;p19"/>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8" name="Shape 138"/>
        <p:cNvGrpSpPr/>
        <p:nvPr/>
      </p:nvGrpSpPr>
      <p:grpSpPr>
        <a:xfrm>
          <a:off x="0" y="0"/>
          <a:ext cx="0" cy="0"/>
          <a:chOff x="0" y="0"/>
          <a:chExt cx="0" cy="0"/>
        </a:xfrm>
      </p:grpSpPr>
      <p:sp>
        <p:nvSpPr>
          <p:cNvPr id="139" name="Google Shape;139;p20"/>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0" name="Google Shape;140;p2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141" name="Google Shape;141;p20"/>
          <p:cNvPicPr preferRelativeResize="0"/>
          <p:nvPr/>
        </p:nvPicPr>
        <p:blipFill rotWithShape="1">
          <a:blip r:embed="rId2">
            <a:alphaModFix amt="6000"/>
          </a:blip>
          <a:srcRect b="0" l="17593" r="0" t="0"/>
          <a:stretch/>
        </p:blipFill>
        <p:spPr>
          <a:xfrm>
            <a:off x="0" y="775758"/>
            <a:ext cx="6393970" cy="4364563"/>
          </a:xfrm>
          <a:prstGeom prst="rect">
            <a:avLst/>
          </a:prstGeom>
          <a:noFill/>
          <a:ln>
            <a:noFill/>
          </a:ln>
        </p:spPr>
      </p:pic>
      <p:sp>
        <p:nvSpPr>
          <p:cNvPr id="142" name="Google Shape;142;p20"/>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3" name="Google Shape;143;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44" name="Google Shape;144;p2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45" name="Google Shape;145;p2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6" name="Shape 146"/>
        <p:cNvGrpSpPr/>
        <p:nvPr/>
      </p:nvGrpSpPr>
      <p:grpSpPr>
        <a:xfrm>
          <a:off x="0" y="0"/>
          <a:ext cx="0" cy="0"/>
          <a:chOff x="0" y="0"/>
          <a:chExt cx="0" cy="0"/>
        </a:xfrm>
      </p:grpSpPr>
      <p:pic>
        <p:nvPicPr>
          <p:cNvPr id="147" name="Google Shape;147;p21"/>
          <p:cNvPicPr preferRelativeResize="0"/>
          <p:nvPr/>
        </p:nvPicPr>
        <p:blipFill rotWithShape="1">
          <a:blip r:embed="rId2">
            <a:alphaModFix/>
          </a:blip>
          <a:srcRect b="0" l="10530" r="0" t="0"/>
          <a:stretch/>
        </p:blipFill>
        <p:spPr>
          <a:xfrm>
            <a:off x="0" y="0"/>
            <a:ext cx="8180918" cy="5143500"/>
          </a:xfrm>
          <a:prstGeom prst="rect">
            <a:avLst/>
          </a:prstGeom>
          <a:noFill/>
          <a:ln>
            <a:noFill/>
          </a:ln>
        </p:spPr>
      </p:pic>
      <p:sp>
        <p:nvSpPr>
          <p:cNvPr id="148" name="Google Shape;148;p21"/>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9" name="Google Shape;149;p21"/>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rtl="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rtl="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50" name="Google Shape;150;p21"/>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1" name="Shape 151"/>
        <p:cNvGrpSpPr/>
        <p:nvPr/>
      </p:nvGrpSpPr>
      <p:grpSpPr>
        <a:xfrm>
          <a:off x="0" y="0"/>
          <a:ext cx="0" cy="0"/>
          <a:chOff x="0" y="0"/>
          <a:chExt cx="0" cy="0"/>
        </a:xfrm>
      </p:grpSpPr>
      <p:sp>
        <p:nvSpPr>
          <p:cNvPr id="152" name="Google Shape;152;p2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3" name="Google Shape;153;p2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54" name="Google Shape;154;p2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55" name="Google Shape;155;p22"/>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400"/>
              </a:spcBef>
              <a:spcAft>
                <a:spcPts val="0"/>
              </a:spcAft>
              <a:buSzPts val="1800"/>
              <a:buChar char="•"/>
              <a:defRPr/>
            </a:lvl1pPr>
            <a:lvl2pPr indent="-342900" lvl="1" marL="914400" rtl="0" algn="l">
              <a:lnSpc>
                <a:spcPct val="100000"/>
              </a:lnSpc>
              <a:spcBef>
                <a:spcPts val="360"/>
              </a:spcBef>
              <a:spcAft>
                <a:spcPts val="0"/>
              </a:spcAft>
              <a:buSzPts val="1800"/>
              <a:buChar char="–"/>
              <a:defRPr/>
            </a:lvl2pPr>
            <a:lvl3pPr indent="-342900" lvl="2" marL="1371600" rtl="0" algn="l">
              <a:lnSpc>
                <a:spcPct val="100000"/>
              </a:lnSpc>
              <a:spcBef>
                <a:spcPts val="320"/>
              </a:spcBef>
              <a:spcAft>
                <a:spcPts val="0"/>
              </a:spcAft>
              <a:buSzPts val="1800"/>
              <a:buChar char="•"/>
              <a:defRPr/>
            </a:lvl3pPr>
            <a:lvl4pPr indent="-342900" lvl="3" marL="1828800" rtl="0" algn="l">
              <a:lnSpc>
                <a:spcPct val="100000"/>
              </a:lnSpc>
              <a:spcBef>
                <a:spcPts val="320"/>
              </a:spcBef>
              <a:spcAft>
                <a:spcPts val="0"/>
              </a:spcAft>
              <a:buSzPts val="1800"/>
              <a:buChar char="–"/>
              <a:defRPr/>
            </a:lvl4pPr>
            <a:lvl5pPr indent="-342900" lvl="4" marL="2286000" rtl="0" algn="l">
              <a:lnSpc>
                <a:spcPct val="100000"/>
              </a:lnSpc>
              <a:spcBef>
                <a:spcPts val="320"/>
              </a:spcBef>
              <a:spcAft>
                <a:spcPts val="0"/>
              </a:spcAft>
              <a:buSzPts val="1800"/>
              <a:buChar char="»"/>
              <a:defRPr/>
            </a:lvl5pPr>
            <a:lvl6pPr indent="-342900" lvl="5" marL="2743200" rtl="0" algn="l">
              <a:lnSpc>
                <a:spcPct val="100000"/>
              </a:lnSpc>
              <a:spcBef>
                <a:spcPts val="400"/>
              </a:spcBef>
              <a:spcAft>
                <a:spcPts val="0"/>
              </a:spcAft>
              <a:buSzPts val="1800"/>
              <a:buChar char="•"/>
              <a:defRPr/>
            </a:lvl6pPr>
            <a:lvl7pPr indent="-342900" lvl="6" marL="3200400" rtl="0" algn="l">
              <a:lnSpc>
                <a:spcPct val="100000"/>
              </a:lnSpc>
              <a:spcBef>
                <a:spcPts val="400"/>
              </a:spcBef>
              <a:spcAft>
                <a:spcPts val="0"/>
              </a:spcAft>
              <a:buSzPts val="1800"/>
              <a:buChar char="•"/>
              <a:defRPr/>
            </a:lvl7pPr>
            <a:lvl8pPr indent="-342900" lvl="7" marL="3657600" rtl="0" algn="l">
              <a:lnSpc>
                <a:spcPct val="100000"/>
              </a:lnSpc>
              <a:spcBef>
                <a:spcPts val="400"/>
              </a:spcBef>
              <a:spcAft>
                <a:spcPts val="0"/>
              </a:spcAft>
              <a:buSzPts val="1800"/>
              <a:buChar char="•"/>
              <a:defRPr/>
            </a:lvl8pPr>
            <a:lvl9pPr indent="-342900" lvl="8" marL="4114800" rtl="0" algn="l">
              <a:lnSpc>
                <a:spcPct val="100000"/>
              </a:lnSpc>
              <a:spcBef>
                <a:spcPts val="400"/>
              </a:spcBef>
              <a:spcAft>
                <a:spcPts val="0"/>
              </a:spcAft>
              <a:buSzPts val="1800"/>
              <a:buChar char="•"/>
              <a:defRPr/>
            </a:lvl9pPr>
          </a:lstStyle>
          <a:p/>
        </p:txBody>
      </p:sp>
      <p:sp>
        <p:nvSpPr>
          <p:cNvPr id="156" name="Google Shape;156;p2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57" name="Google Shape;157;p2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58" name="Google Shape;158;p2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59" name="Google Shape;159;p22"/>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Google Shape;160;p22"/>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Google Shape;161;p22"/>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62" name="Shape 162"/>
        <p:cNvGrpSpPr/>
        <p:nvPr/>
      </p:nvGrpSpPr>
      <p:grpSpPr>
        <a:xfrm>
          <a:off x="0" y="0"/>
          <a:ext cx="0" cy="0"/>
          <a:chOff x="0" y="0"/>
          <a:chExt cx="0" cy="0"/>
        </a:xfrm>
      </p:grpSpPr>
      <p:sp>
        <p:nvSpPr>
          <p:cNvPr id="163" name="Google Shape;163;p23"/>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64" name="Google Shape;164;p23"/>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317500" lvl="4" marL="2286000" rtl="0" algn="l">
              <a:lnSpc>
                <a:spcPct val="100000"/>
              </a:lnSpc>
              <a:spcBef>
                <a:spcPts val="400"/>
              </a:spcBef>
              <a:spcAft>
                <a:spcPts val="0"/>
              </a:spcAft>
              <a:buSzPts val="1400"/>
              <a:buChar char="»"/>
              <a:defRPr sz="14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65" name="Google Shape;165;p2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66" name="Google Shape;166;p2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67" name="Google Shape;167;p23"/>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68" name="Google Shape;168;p2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69" name="Google Shape;169;p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0" name="Shape 170"/>
        <p:cNvGrpSpPr/>
        <p:nvPr/>
      </p:nvGrpSpPr>
      <p:grpSpPr>
        <a:xfrm>
          <a:off x="0" y="0"/>
          <a:ext cx="0" cy="0"/>
          <a:chOff x="0" y="0"/>
          <a:chExt cx="0" cy="0"/>
        </a:xfrm>
      </p:grpSpPr>
      <p:sp>
        <p:nvSpPr>
          <p:cNvPr id="171" name="Google Shape;171;p2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172" name="Google Shape;172;p24"/>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cxnSp>
        <p:nvCxnSpPr>
          <p:cNvPr id="173" name="Google Shape;173;p2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74" name="Google Shape;174;p2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75" name="Google Shape;175;p24"/>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6" name="Google Shape;176;p2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77" name="Google Shape;177;p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8" name="Shape 178"/>
        <p:cNvGrpSpPr/>
        <p:nvPr/>
      </p:nvGrpSpPr>
      <p:grpSpPr>
        <a:xfrm>
          <a:off x="0" y="0"/>
          <a:ext cx="0" cy="0"/>
          <a:chOff x="0" y="0"/>
          <a:chExt cx="0" cy="0"/>
        </a:xfrm>
      </p:grpSpPr>
      <p:sp>
        <p:nvSpPr>
          <p:cNvPr id="179" name="Google Shape;179;p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cxnSp>
        <p:nvCxnSpPr>
          <p:cNvPr id="180" name="Google Shape;180;p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81" name="Google Shape;181;p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82" name="Google Shape;182;p25"/>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3" name="Google Shape;183;p2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4" name="Google Shape;184;p2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5" name="Shape 185"/>
        <p:cNvGrpSpPr/>
        <p:nvPr/>
      </p:nvGrpSpPr>
      <p:grpSpPr>
        <a:xfrm>
          <a:off x="0" y="0"/>
          <a:ext cx="0" cy="0"/>
          <a:chOff x="0" y="0"/>
          <a:chExt cx="0" cy="0"/>
        </a:xfrm>
      </p:grpSpPr>
      <p:sp>
        <p:nvSpPr>
          <p:cNvPr id="186" name="Google Shape;186;p26"/>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1800"/>
              <a:buFont typeface="Gill Sans"/>
              <a:buNone/>
              <a:defRPr sz="1100">
                <a:solidFill>
                  <a:srgbClr val="168FDF"/>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pic>
        <p:nvPicPr>
          <p:cNvPr id="187" name="Google Shape;187;p26"/>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88" name="Google Shape;188;p26"/>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89" name="Google Shape;189;p26"/>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800">
                <a:solidFill>
                  <a:srgbClr val="2F2F2F"/>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90" name="Google Shape;190;p2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800">
                <a:solidFill>
                  <a:srgbClr val="2F2F2F"/>
                </a:solidFill>
                <a:latin typeface="Gill Sans"/>
                <a:ea typeface="Gill Sans"/>
                <a:cs typeface="Gill Sans"/>
                <a:sym typeface="Gill Sans"/>
              </a:defRPr>
            </a:lvl1pPr>
            <a:lvl2pPr indent="0" lvl="1" marL="0" rtl="0" algn="r">
              <a:spcBef>
                <a:spcPts val="0"/>
              </a:spcBef>
              <a:buNone/>
              <a:defRPr sz="800">
                <a:solidFill>
                  <a:srgbClr val="2F2F2F"/>
                </a:solidFill>
                <a:latin typeface="Gill Sans"/>
                <a:ea typeface="Gill Sans"/>
                <a:cs typeface="Gill Sans"/>
                <a:sym typeface="Gill Sans"/>
              </a:defRPr>
            </a:lvl2pPr>
            <a:lvl3pPr indent="0" lvl="2" marL="0" rtl="0" algn="r">
              <a:spcBef>
                <a:spcPts val="0"/>
              </a:spcBef>
              <a:buNone/>
              <a:defRPr sz="800">
                <a:solidFill>
                  <a:srgbClr val="2F2F2F"/>
                </a:solidFill>
                <a:latin typeface="Gill Sans"/>
                <a:ea typeface="Gill Sans"/>
                <a:cs typeface="Gill Sans"/>
                <a:sym typeface="Gill Sans"/>
              </a:defRPr>
            </a:lvl3pPr>
            <a:lvl4pPr indent="0" lvl="3" marL="0" rtl="0" algn="r">
              <a:spcBef>
                <a:spcPts val="0"/>
              </a:spcBef>
              <a:buNone/>
              <a:defRPr sz="800">
                <a:solidFill>
                  <a:srgbClr val="2F2F2F"/>
                </a:solidFill>
                <a:latin typeface="Gill Sans"/>
                <a:ea typeface="Gill Sans"/>
                <a:cs typeface="Gill Sans"/>
                <a:sym typeface="Gill Sans"/>
              </a:defRPr>
            </a:lvl4pPr>
            <a:lvl5pPr indent="0" lvl="4" marL="0" rtl="0" algn="r">
              <a:spcBef>
                <a:spcPts val="0"/>
              </a:spcBef>
              <a:buNone/>
              <a:defRPr sz="800">
                <a:solidFill>
                  <a:srgbClr val="2F2F2F"/>
                </a:solidFill>
                <a:latin typeface="Gill Sans"/>
                <a:ea typeface="Gill Sans"/>
                <a:cs typeface="Gill Sans"/>
                <a:sym typeface="Gill Sans"/>
              </a:defRPr>
            </a:lvl5pPr>
            <a:lvl6pPr indent="0" lvl="5" marL="0" rtl="0" algn="r">
              <a:spcBef>
                <a:spcPts val="0"/>
              </a:spcBef>
              <a:buNone/>
              <a:defRPr sz="800">
                <a:solidFill>
                  <a:srgbClr val="2F2F2F"/>
                </a:solidFill>
                <a:latin typeface="Gill Sans"/>
                <a:ea typeface="Gill Sans"/>
                <a:cs typeface="Gill Sans"/>
                <a:sym typeface="Gill Sans"/>
              </a:defRPr>
            </a:lvl6pPr>
            <a:lvl7pPr indent="0" lvl="6" marL="0" rtl="0" algn="r">
              <a:spcBef>
                <a:spcPts val="0"/>
              </a:spcBef>
              <a:buNone/>
              <a:defRPr sz="800">
                <a:solidFill>
                  <a:srgbClr val="2F2F2F"/>
                </a:solidFill>
                <a:latin typeface="Gill Sans"/>
                <a:ea typeface="Gill Sans"/>
                <a:cs typeface="Gill Sans"/>
                <a:sym typeface="Gill Sans"/>
              </a:defRPr>
            </a:lvl7pPr>
            <a:lvl8pPr indent="0" lvl="7" marL="0" rtl="0" algn="r">
              <a:spcBef>
                <a:spcPts val="0"/>
              </a:spcBef>
              <a:buNone/>
              <a:defRPr sz="800">
                <a:solidFill>
                  <a:srgbClr val="2F2F2F"/>
                </a:solidFill>
                <a:latin typeface="Gill Sans"/>
                <a:ea typeface="Gill Sans"/>
                <a:cs typeface="Gill Sans"/>
                <a:sym typeface="Gill Sans"/>
              </a:defRPr>
            </a:lvl8pPr>
            <a:lvl9pPr indent="0" lvl="8" marL="0" rt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1" name="Shape 191"/>
        <p:cNvGrpSpPr/>
        <p:nvPr/>
      </p:nvGrpSpPr>
      <p:grpSpPr>
        <a:xfrm>
          <a:off x="0" y="0"/>
          <a:ext cx="0" cy="0"/>
          <a:chOff x="0" y="0"/>
          <a:chExt cx="0" cy="0"/>
        </a:xfrm>
      </p:grpSpPr>
      <p:sp>
        <p:nvSpPr>
          <p:cNvPr id="192" name="Google Shape;192;p27"/>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93" name="Google Shape;193;p27"/>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4" name="Google Shape;194;p2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95" name="Shape 195"/>
        <p:cNvGrpSpPr/>
        <p:nvPr/>
      </p:nvGrpSpPr>
      <p:grpSpPr>
        <a:xfrm>
          <a:off x="0" y="0"/>
          <a:ext cx="0" cy="0"/>
          <a:chOff x="0" y="0"/>
          <a:chExt cx="0" cy="0"/>
        </a:xfrm>
      </p:grpSpPr>
      <p:sp>
        <p:nvSpPr>
          <p:cNvPr id="196" name="Google Shape;196;p28"/>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8"/>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98" name="Google Shape;198;p28"/>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99" name="Shape 199"/>
        <p:cNvGrpSpPr/>
        <p:nvPr/>
      </p:nvGrpSpPr>
      <p:grpSpPr>
        <a:xfrm>
          <a:off x="0" y="0"/>
          <a:ext cx="0" cy="0"/>
          <a:chOff x="0" y="0"/>
          <a:chExt cx="0" cy="0"/>
        </a:xfrm>
      </p:grpSpPr>
      <p:pic>
        <p:nvPicPr>
          <p:cNvPr id="200" name="Google Shape;200;p2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201" name="Google Shape;201;p29"/>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2" name="Google Shape;202;p29"/>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3" name="Google Shape;203;p29"/>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04" name="Google Shape;204;p29"/>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205" name="Google Shape;205;p29"/>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206" name="Google Shape;206;p29"/>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07" name="Google Shape;207;p29"/>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210" name="Google Shape;210;p30"/>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211" name="Google Shape;211;p30"/>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30"/>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213" name="Google Shape;213;p30"/>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214" name="Shape 214"/>
        <p:cNvGrpSpPr/>
        <p:nvPr/>
      </p:nvGrpSpPr>
      <p:grpSpPr>
        <a:xfrm>
          <a:off x="0" y="0"/>
          <a:ext cx="0" cy="0"/>
          <a:chOff x="0" y="0"/>
          <a:chExt cx="0" cy="0"/>
        </a:xfrm>
      </p:grpSpPr>
      <p:pic>
        <p:nvPicPr>
          <p:cNvPr id="215" name="Google Shape;215;p31"/>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18"/>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Font typeface="Arial"/>
              <a:buNone/>
              <a:defRPr sz="1800"/>
            </a:lvl2pPr>
            <a:lvl3pPr lvl="2" rtl="0">
              <a:spcBef>
                <a:spcPts val="0"/>
              </a:spcBef>
              <a:spcAft>
                <a:spcPts val="0"/>
              </a:spcAft>
              <a:buSzPts val="1800"/>
              <a:buFont typeface="Arial"/>
              <a:buNone/>
              <a:defRPr sz="1800"/>
            </a:lvl3pPr>
            <a:lvl4pPr lvl="3" rtl="0">
              <a:spcBef>
                <a:spcPts val="0"/>
              </a:spcBef>
              <a:spcAft>
                <a:spcPts val="0"/>
              </a:spcAft>
              <a:buSzPts val="1800"/>
              <a:buFont typeface="Arial"/>
              <a:buNone/>
              <a:defRPr sz="1800"/>
            </a:lvl4pPr>
            <a:lvl5pPr lvl="4" rtl="0">
              <a:spcBef>
                <a:spcPts val="0"/>
              </a:spcBef>
              <a:spcAft>
                <a:spcPts val="0"/>
              </a:spcAft>
              <a:buSzPts val="1800"/>
              <a:buFont typeface="Arial"/>
              <a:buNone/>
              <a:defRPr sz="1800"/>
            </a:lvl5pPr>
            <a:lvl6pPr lvl="5" rtl="0">
              <a:spcBef>
                <a:spcPts val="0"/>
              </a:spcBef>
              <a:spcAft>
                <a:spcPts val="0"/>
              </a:spcAft>
              <a:buSzPts val="1800"/>
              <a:buFont typeface="Arial"/>
              <a:buNone/>
              <a:defRPr sz="1800"/>
            </a:lvl6pPr>
            <a:lvl7pPr lvl="6" rtl="0">
              <a:spcBef>
                <a:spcPts val="0"/>
              </a:spcBef>
              <a:spcAft>
                <a:spcPts val="0"/>
              </a:spcAft>
              <a:buSzPts val="1800"/>
              <a:buFont typeface="Arial"/>
              <a:buNone/>
              <a:defRPr sz="1800"/>
            </a:lvl7pPr>
            <a:lvl8pPr lvl="7" rtl="0">
              <a:spcBef>
                <a:spcPts val="0"/>
              </a:spcBef>
              <a:spcAft>
                <a:spcPts val="0"/>
              </a:spcAft>
              <a:buSzPts val="1800"/>
              <a:buFont typeface="Arial"/>
              <a:buNone/>
              <a:defRPr sz="1800"/>
            </a:lvl8pPr>
            <a:lvl9pPr lvl="8" rtl="0">
              <a:spcBef>
                <a:spcPts val="0"/>
              </a:spcBef>
              <a:spcAft>
                <a:spcPts val="0"/>
              </a:spcAft>
              <a:buSzPts val="1800"/>
              <a:buFont typeface="Arial"/>
              <a:buNone/>
              <a:defRPr sz="1800"/>
            </a:lvl9pPr>
          </a:lstStyle>
          <a:p/>
        </p:txBody>
      </p:sp>
      <p:sp>
        <p:nvSpPr>
          <p:cNvPr id="131" name="Google Shape;131;p18"/>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32" name="Google Shape;132;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openmainframeproject.org/projects" TargetMode="Externa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1" Type="http://schemas.openxmlformats.org/officeDocument/2006/relationships/image" Target="../media/image72.png"/><Relationship Id="rId10" Type="http://schemas.openxmlformats.org/officeDocument/2006/relationships/image" Target="../media/image44.png"/><Relationship Id="rId13" Type="http://schemas.openxmlformats.org/officeDocument/2006/relationships/image" Target="../media/image49.png"/><Relationship Id="rId12"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4.png"/><Relationship Id="rId4" Type="http://schemas.openxmlformats.org/officeDocument/2006/relationships/image" Target="../media/image41.png"/><Relationship Id="rId9" Type="http://schemas.openxmlformats.org/officeDocument/2006/relationships/image" Target="../media/image56.png"/><Relationship Id="rId15" Type="http://schemas.openxmlformats.org/officeDocument/2006/relationships/image" Target="../media/image61.png"/><Relationship Id="rId14" Type="http://schemas.openxmlformats.org/officeDocument/2006/relationships/image" Target="../media/image48.png"/><Relationship Id="rId17" Type="http://schemas.openxmlformats.org/officeDocument/2006/relationships/image" Target="../media/image54.png"/><Relationship Id="rId16" Type="http://schemas.openxmlformats.org/officeDocument/2006/relationships/image" Target="../media/image52.png"/><Relationship Id="rId5" Type="http://schemas.openxmlformats.org/officeDocument/2006/relationships/image" Target="../media/image38.png"/><Relationship Id="rId6" Type="http://schemas.openxmlformats.org/officeDocument/2006/relationships/image" Target="../media/image43.png"/><Relationship Id="rId7" Type="http://schemas.openxmlformats.org/officeDocument/2006/relationships/image" Target="../media/image65.png"/><Relationship Id="rId8" Type="http://schemas.openxmlformats.org/officeDocument/2006/relationships/image" Target="../media/image5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7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vents.linuxfoundation.org/open-mainframe-summit" TargetMode="Externa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openmainframeproject.org/news/podcast" TargetMode="External"/><Relationship Id="rId4" Type="http://schemas.openxmlformats.org/officeDocument/2006/relationships/image" Target="../media/image68.png"/><Relationship Id="rId5" Type="http://schemas.openxmlformats.org/officeDocument/2006/relationships/image" Target="../media/image63.png"/><Relationship Id="rId6" Type="http://schemas.openxmlformats.org/officeDocument/2006/relationships/image" Target="../media/image66.png"/><Relationship Id="rId7" Type="http://schemas.openxmlformats.org/officeDocument/2006/relationships/image" Target="../media/image6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8.png"/></Relationships>
</file>

<file path=ppt/slides/_rels/slide24.xml.rels><?xml version="1.0" encoding="UTF-8" standalone="yes"?><Relationships xmlns="http://schemas.openxmlformats.org/package/2006/relationships"><Relationship Id="rId11" Type="http://schemas.openxmlformats.org/officeDocument/2006/relationships/image" Target="../media/image99.png"/><Relationship Id="rId10" Type="http://schemas.openxmlformats.org/officeDocument/2006/relationships/image" Target="../media/image101.png"/><Relationship Id="rId12"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6.png"/><Relationship Id="rId4" Type="http://schemas.openxmlformats.org/officeDocument/2006/relationships/image" Target="../media/image100.png"/><Relationship Id="rId9" Type="http://schemas.openxmlformats.org/officeDocument/2006/relationships/image" Target="../media/image103.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91.png"/><Relationship Id="rId8" Type="http://schemas.openxmlformats.org/officeDocument/2006/relationships/image" Target="../media/image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4.png"/><Relationship Id="rId4" Type="http://schemas.openxmlformats.org/officeDocument/2006/relationships/hyperlink" Target="https://lists.openmainframeproject.org/g/wg-diversity" TargetMode="External"/><Relationship Id="rId5" Type="http://schemas.openxmlformats.org/officeDocument/2006/relationships/hyperlink" Target="https://www.openmainframeproject.org/events/category/diversity-inclus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hyperlink" Target="mailto:pr@openmainframeproject.org" TargetMode="External"/><Relationship Id="rId4" Type="http://schemas.openxmlformats.org/officeDocument/2006/relationships/image" Target="../media/image108.png"/><Relationship Id="rId5"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community.openmainframeproject.org/" TargetMode="External"/><Relationship Id="rId4" Type="http://schemas.openxmlformats.org/officeDocument/2006/relationships/hyperlink" Target="https://slack.openmainframeproject.org/" TargetMode="External"/><Relationship Id="rId5" Type="http://schemas.openxmlformats.org/officeDocument/2006/relationships/image" Target="../media/image73.png"/><Relationship Id="rId6" Type="http://schemas.openxmlformats.org/officeDocument/2006/relationships/image" Target="../media/image10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hyperlink" Target="https://www.openmainframeproject.org/about/joi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84.png"/><Relationship Id="rId6" Type="http://schemas.openxmlformats.org/officeDocument/2006/relationships/image" Target="../media/image90.png"/><Relationship Id="rId7" Type="http://schemas.openxmlformats.org/officeDocument/2006/relationships/hyperlink" Target="https://www.openmainframeproject.org/resources/newslette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8.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flickr.com/photos/boston_public_library/6280049616/" TargetMode="External"/><Relationship Id="rId4" Type="http://schemas.openxmlformats.org/officeDocument/2006/relationships/hyperlink" Target="https://nara.getarchive.net/media/data-processing-technician-2nd-class-holt-monitors-a-telecommunications-console-4db71d" TargetMode="External"/><Relationship Id="rId5" Type="http://schemas.openxmlformats.org/officeDocument/2006/relationships/hyperlink" Target="https://pxhere.com/en/photo/143256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97.png"/><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image" Target="../media/image86.png"/><Relationship Id="rId8" Type="http://schemas.openxmlformats.org/officeDocument/2006/relationships/image" Target="../media/image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wp-content/uploads/sites/11/2020/11/Open-Mainframe-Summit-Transparency-Report-2020.pdf" TargetMode="External"/><Relationship Id="rId4" Type="http://schemas.openxmlformats.org/officeDocument/2006/relationships/image" Target="../media/image93.png"/><Relationship Id="rId5" Type="http://schemas.openxmlformats.org/officeDocument/2006/relationships/image" Target="../media/image8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hyperlink" Target="https://www.openmainframeproject.org/projects/zowe/conformance" TargetMode="External"/><Relationship Id="rId4" Type="http://schemas.openxmlformats.org/officeDocument/2006/relationships/image" Target="../media/image94.png"/><Relationship Id="rId5" Type="http://schemas.openxmlformats.org/officeDocument/2006/relationships/image" Target="../media/image92.png"/></Relationships>
</file>

<file path=ppt/slides/_rels/slide4.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31.jpg"/><Relationship Id="rId9" Type="http://schemas.openxmlformats.org/officeDocument/2006/relationships/image" Target="../media/image27.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42.png"/><Relationship Id="rId8"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02.png"/><Relationship Id="rId4" Type="http://schemas.openxmlformats.org/officeDocument/2006/relationships/image" Target="../media/image1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hyperlink" Target="https://linuxfoundation.org/en/join/#benefits" TargetMode="External"/><Relationship Id="rId4" Type="http://schemas.openxmlformats.org/officeDocument/2006/relationships/hyperlink" Target="https://www.linuxfoundation.org/newsletter/" TargetMode="External"/><Relationship Id="rId5" Type="http://schemas.openxmlformats.org/officeDocument/2006/relationships/hyperlink" Target="https://events.linuxfoundation.org/about/community/"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ctrTitle"/>
          </p:nvPr>
        </p:nvSpPr>
        <p:spPr>
          <a:xfrm>
            <a:off x="4553842" y="1643174"/>
            <a:ext cx="4185557" cy="236229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Bridging the gap - forward thinking enterprises are hybrid</a:t>
            </a:r>
            <a:endParaRPr b="0" i="0" sz="3200" u="none" cap="none" strike="noStrike">
              <a:solidFill>
                <a:schemeClr val="lt1"/>
              </a:solidFill>
              <a:latin typeface="Gill Sans"/>
              <a:ea typeface="Gill Sans"/>
              <a:cs typeface="Gill Sans"/>
              <a:sym typeface="Gill Sans"/>
            </a:endParaRPr>
          </a:p>
        </p:txBody>
      </p:sp>
      <p:sp>
        <p:nvSpPr>
          <p:cNvPr id="221" name="Google Shape;221;p32"/>
          <p:cNvSpPr txBox="1"/>
          <p:nvPr>
            <p:ph idx="1" type="subTitle"/>
          </p:nvPr>
        </p:nvSpPr>
        <p:spPr>
          <a:xfrm>
            <a:off x="4571983" y="4114800"/>
            <a:ext cx="4185557" cy="80652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John Mertic</a:t>
            </a:r>
            <a:endParaRPr/>
          </a:p>
          <a:p>
            <a:pPr indent="0" lvl="0" marL="0" marR="0" rtl="0" algn="l">
              <a:lnSpc>
                <a:spcPct val="100000"/>
              </a:lnSpc>
              <a:spcBef>
                <a:spcPts val="0"/>
              </a:spcBef>
              <a:spcAft>
                <a:spcPts val="0"/>
              </a:spcAft>
              <a:buClr>
                <a:srgbClr val="FFFFFF"/>
              </a:buClr>
              <a:buSzPts val="1800"/>
              <a:buFont typeface="Arial"/>
              <a:buNone/>
            </a:pPr>
            <a:r>
              <a:rPr lang="en-US"/>
              <a:t>Director,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1"/>
          <p:cNvSpPr txBox="1"/>
          <p:nvPr/>
        </p:nvSpPr>
        <p:spPr>
          <a:xfrm>
            <a:off x="131975" y="207025"/>
            <a:ext cx="8842500" cy="4668000"/>
          </a:xfrm>
          <a:prstGeom prst="rect">
            <a:avLst/>
          </a:prstGeom>
          <a:noFill/>
          <a:ln>
            <a:noFill/>
          </a:ln>
        </p:spPr>
        <p:txBody>
          <a:bodyPr anchorCtr="0" anchor="t" bIns="91425" lIns="91425" spcFirstLastPara="1" rIns="91425" wrap="square" tIns="91425">
            <a:noAutofit/>
          </a:bodyPr>
          <a:lstStyle/>
          <a:p>
            <a:pPr indent="0" lvl="0" marL="127000" rtl="0" algn="l">
              <a:spcBef>
                <a:spcPts val="0"/>
              </a:spcBef>
              <a:spcAft>
                <a:spcPts val="0"/>
              </a:spcAft>
              <a:buNone/>
            </a:pPr>
            <a:r>
              <a:rPr lang="en-US" sz="2000">
                <a:solidFill>
                  <a:srgbClr val="000000"/>
                </a:solidFill>
                <a:latin typeface="Gill Sans"/>
                <a:ea typeface="Gill Sans"/>
                <a:cs typeface="Gill Sans"/>
                <a:sym typeface="Gill Sans"/>
              </a:rPr>
              <a:t>Mission of the Open Mainframe Project: </a:t>
            </a:r>
            <a:endParaRPr sz="2000">
              <a:solidFill>
                <a:srgbClr val="000000"/>
              </a:solidFill>
              <a:latin typeface="Gill Sans"/>
              <a:ea typeface="Gill Sans"/>
              <a:cs typeface="Gill Sans"/>
              <a:sym typeface="Gill Sans"/>
            </a:endParaRPr>
          </a:p>
          <a:p>
            <a:pPr indent="0" lvl="0" marL="127000" rtl="0" algn="l">
              <a:spcBef>
                <a:spcPts val="1200"/>
              </a:spcBef>
              <a:spcAft>
                <a:spcPts val="0"/>
              </a:spcAft>
              <a:buNone/>
            </a:pPr>
            <a:r>
              <a:rPr b="1" lang="en-US" sz="2800">
                <a:solidFill>
                  <a:srgbClr val="0070C0"/>
                </a:solidFill>
                <a:latin typeface="Gill Sans"/>
                <a:ea typeface="Gill Sans"/>
                <a:cs typeface="Gill Sans"/>
                <a:sym typeface="Gill Sans"/>
              </a:rPr>
              <a:t>To build an Open Source community and drive adoption of Open Source on the mainframe by...</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FF9900"/>
                </a:solidFill>
                <a:latin typeface="Gill Sans"/>
                <a:ea typeface="Gill Sans"/>
                <a:cs typeface="Gill Sans"/>
                <a:sym typeface="Gill Sans"/>
              </a:rPr>
              <a:t>Eliminating barriers </a:t>
            </a:r>
            <a:r>
              <a:rPr lang="en-US" sz="2000">
                <a:solidFill>
                  <a:srgbClr val="000000"/>
                </a:solidFill>
                <a:latin typeface="Gill Sans"/>
                <a:ea typeface="Gill Sans"/>
                <a:cs typeface="Gill Sans"/>
                <a:sym typeface="Gill Sans"/>
              </a:rPr>
              <a:t>to Open Source adoption on the mainframe</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00B0F0"/>
                </a:solidFill>
                <a:latin typeface="Gill Sans"/>
                <a:ea typeface="Gill Sans"/>
                <a:cs typeface="Gill Sans"/>
                <a:sym typeface="Gill Sans"/>
              </a:rPr>
              <a:t>Demonstrating value </a:t>
            </a:r>
            <a:r>
              <a:rPr lang="en-US" sz="2000">
                <a:solidFill>
                  <a:srgbClr val="000000"/>
                </a:solidFill>
                <a:latin typeface="Gill Sans"/>
                <a:ea typeface="Gill Sans"/>
                <a:cs typeface="Gill Sans"/>
                <a:sym typeface="Gill Sans"/>
              </a:rPr>
              <a:t>of the mainframe on technical and business levels</a:t>
            </a:r>
            <a:endParaRPr sz="18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Char char="•"/>
            </a:pPr>
            <a:r>
              <a:rPr b="1" lang="en-US" sz="2400">
                <a:solidFill>
                  <a:srgbClr val="C0504D"/>
                </a:solidFill>
                <a:latin typeface="Gill Sans"/>
                <a:ea typeface="Gill Sans"/>
                <a:cs typeface="Gill Sans"/>
                <a:sym typeface="Gill Sans"/>
              </a:rPr>
              <a:t>Strengthening collaboration </a:t>
            </a:r>
            <a:r>
              <a:rPr lang="en-US" sz="2000">
                <a:solidFill>
                  <a:srgbClr val="000000"/>
                </a:solidFill>
                <a:latin typeface="Gill Sans"/>
                <a:ea typeface="Gill Sans"/>
                <a:cs typeface="Gill Sans"/>
                <a:sym typeface="Gill Sans"/>
              </a:rPr>
              <a:t>points and resources for the community to thrive</a:t>
            </a:r>
            <a:endParaRPr sz="2000">
              <a:solidFill>
                <a:srgbClr val="000000"/>
              </a:solidFill>
              <a:latin typeface="Gill Sans"/>
              <a:ea typeface="Gill Sans"/>
              <a:cs typeface="Gill Sans"/>
              <a:sym typeface="Gill Sans"/>
            </a:endParaRPr>
          </a:p>
          <a:p>
            <a:pPr indent="-230187" lvl="1" marL="742950" rtl="0" algn="l">
              <a:spcBef>
                <a:spcPts val="1200"/>
              </a:spcBef>
              <a:spcAft>
                <a:spcPts val="0"/>
              </a:spcAft>
              <a:buClr>
                <a:srgbClr val="000000"/>
              </a:buClr>
              <a:buSzPts val="2400"/>
              <a:buFont typeface="Gill Sans"/>
              <a:buChar char="•"/>
            </a:pPr>
            <a:r>
              <a:rPr b="1" lang="en-US" sz="2300">
                <a:solidFill>
                  <a:srgbClr val="38761D"/>
                </a:solidFill>
                <a:latin typeface="Gill Sans"/>
                <a:ea typeface="Gill Sans"/>
                <a:cs typeface="Gill Sans"/>
                <a:sym typeface="Gill Sans"/>
              </a:rPr>
              <a:t>Identifying, accepting and hosting purely open source projects</a:t>
            </a:r>
            <a:r>
              <a:rPr lang="en-US" sz="2000">
                <a:latin typeface="Gill Sans"/>
                <a:ea typeface="Gill Sans"/>
                <a:cs typeface="Gill Sans"/>
                <a:sym typeface="Gill Sans"/>
              </a:rPr>
              <a:t> that are consistent with and advance us towards realizing our vision</a:t>
            </a:r>
            <a:endParaRPr sz="2000">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2"/>
          <p:cNvSpPr txBox="1"/>
          <p:nvPr/>
        </p:nvSpPr>
        <p:spPr>
          <a:xfrm>
            <a:off x="0" y="0"/>
            <a:ext cx="2450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sp>
        <p:nvSpPr>
          <p:cNvPr id="343" name="Google Shape;343;p42"/>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pic>
        <p:nvPicPr>
          <p:cNvPr id="344" name="Google Shape;344;p42"/>
          <p:cNvPicPr preferRelativeResize="0"/>
          <p:nvPr/>
        </p:nvPicPr>
        <p:blipFill>
          <a:blip r:embed="rId4">
            <a:alphaModFix/>
          </a:blip>
          <a:stretch>
            <a:fillRect/>
          </a:stretch>
        </p:blipFill>
        <p:spPr>
          <a:xfrm>
            <a:off x="2450400" y="0"/>
            <a:ext cx="6723758" cy="4717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3"/>
          <p:cNvSpPr txBox="1"/>
          <p:nvPr>
            <p:ph idx="1" type="body"/>
          </p:nvPr>
        </p:nvSpPr>
        <p:spPr>
          <a:xfrm>
            <a:off x="317500" y="943425"/>
            <a:ext cx="2701200" cy="3775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pic>
        <p:nvPicPr>
          <p:cNvPr id="350" name="Google Shape;350;p43"/>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351" name="Google Shape;351;p43"/>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352" name="Google Shape;352;p43"/>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53" name="Google Shape;353;p43"/>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54" name="Google Shape;354;p43"/>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55" name="Google Shape;355;p43"/>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356" name="Google Shape;356;p43"/>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357" name="Google Shape;357;p43"/>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358" name="Google Shape;358;p43"/>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359" name="Google Shape;359;p43"/>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sp>
        <p:nvSpPr>
          <p:cNvPr id="360" name="Google Shape;360;p4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Most importantly, Open Mainframe Project </a:t>
            </a:r>
            <a:r>
              <a:rPr b="1" lang="en-US"/>
              <a:t>sustainability</a:t>
            </a:r>
            <a:r>
              <a:rPr lang="en-US"/>
              <a:t> enables this innovation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4"/>
          <p:cNvSpPr txBox="1"/>
          <p:nvPr>
            <p:ph type="title"/>
          </p:nvPr>
        </p:nvSpPr>
        <p:spPr>
          <a:xfrm>
            <a:off x="462700" y="228296"/>
            <a:ext cx="8155200" cy="51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a:t>
            </a:r>
            <a:r>
              <a:rPr lang="en-US"/>
              <a:t>:</a:t>
            </a:r>
            <a:br>
              <a:rPr lang="en-US"/>
            </a:br>
            <a:r>
              <a:rPr i="1" lang="en-US" sz="1800"/>
              <a:t>part of The Linux Foundation ecosystem of sustainable open source</a:t>
            </a:r>
            <a:endParaRPr i="1" sz="1800"/>
          </a:p>
        </p:txBody>
      </p:sp>
      <p:sp>
        <p:nvSpPr>
          <p:cNvPr id="366" name="Google Shape;366;p44"/>
          <p:cNvSpPr txBox="1"/>
          <p:nvPr/>
        </p:nvSpPr>
        <p:spPr>
          <a:xfrm>
            <a:off x="317500" y="829129"/>
            <a:ext cx="8369400" cy="31431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t/>
            </a:r>
            <a:endParaRPr sz="1100">
              <a:latin typeface="Gill Sans"/>
              <a:ea typeface="Gill Sans"/>
              <a:cs typeface="Gill Sans"/>
              <a:sym typeface="Gill Sans"/>
            </a:endParaRPr>
          </a:p>
          <a:p>
            <a:pPr indent="0" lvl="0" marL="1828800" rtl="0" algn="l">
              <a:spcBef>
                <a:spcPts val="0"/>
              </a:spcBef>
              <a:spcAft>
                <a:spcPts val="0"/>
              </a:spcAft>
              <a:buNone/>
            </a:pPr>
            <a:r>
              <a:rPr lang="en-US" sz="1100">
                <a:latin typeface="Gill Sans"/>
                <a:ea typeface="Gill Sans"/>
                <a:cs typeface="Gill Sans"/>
                <a:sym typeface="Gill Sans"/>
              </a:rPr>
              <a:t>For the last 16 years, The Linux Foundation has provided unparalleled support for open source communities through financial and intellectual resources, governance structure, IT infrastructure, services, events, and training. </a:t>
            </a:r>
            <a:endParaRPr sz="1100">
              <a:latin typeface="Gill Sans"/>
              <a:ea typeface="Gill Sans"/>
              <a:cs typeface="Gill Sans"/>
              <a:sym typeface="Gill Sans"/>
            </a:endParaRPr>
          </a:p>
          <a:p>
            <a:pPr indent="0" lvl="0" marL="182880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Dedicated to building sustainable ecosystems around open source projects, The Linux Foundation is working with the global technology community to solve the world’s hardest problems through open source and </a:t>
            </a:r>
            <a:r>
              <a:rPr b="1" lang="en-US" sz="1100">
                <a:latin typeface="Gill Sans"/>
                <a:ea typeface="Gill Sans"/>
                <a:cs typeface="Gill Sans"/>
                <a:sym typeface="Gill Sans"/>
              </a:rPr>
              <a:t>creating the largest shared technology investment in history</a:t>
            </a:r>
            <a:r>
              <a:rPr lang="en-US" sz="1100">
                <a:latin typeface="Gill Sans"/>
                <a:ea typeface="Gill Sans"/>
                <a:cs typeface="Gill Sans"/>
                <a:sym typeface="Gill Sans"/>
              </a:rPr>
              <a:t>.  </a:t>
            </a:r>
            <a:endParaRPr sz="1100">
              <a:latin typeface="Gill Sans"/>
              <a:ea typeface="Gill Sans"/>
              <a:cs typeface="Gill Sans"/>
              <a:sym typeface="Gill Sans"/>
            </a:endParaRPr>
          </a:p>
          <a:p>
            <a:pPr indent="0" lvl="0" marL="0" rtl="0" algn="l">
              <a:spcBef>
                <a:spcPts val="0"/>
              </a:spcBef>
              <a:spcAft>
                <a:spcPts val="0"/>
              </a:spcAft>
              <a:buNone/>
            </a:pPr>
            <a:r>
              <a:t/>
            </a:r>
            <a:endParaRPr sz="1100">
              <a:latin typeface="Gill Sans"/>
              <a:ea typeface="Gill Sans"/>
              <a:cs typeface="Gill Sans"/>
              <a:sym typeface="Gill Sans"/>
            </a:endParaRPr>
          </a:p>
          <a:p>
            <a:pPr indent="0" lvl="0" marL="0" rtl="0" algn="l">
              <a:spcBef>
                <a:spcPts val="0"/>
              </a:spcBef>
              <a:spcAft>
                <a:spcPts val="0"/>
              </a:spcAft>
              <a:buNone/>
            </a:pPr>
            <a:r>
              <a:rPr lang="en-US" sz="1100">
                <a:latin typeface="Gill Sans"/>
                <a:ea typeface="Gill Sans"/>
                <a:cs typeface="Gill Sans"/>
                <a:sym typeface="Gill Sans"/>
              </a:rPr>
              <a:t>The Linux Foundation is the umbrella organization for </a:t>
            </a:r>
            <a:r>
              <a:rPr b="1" lang="en-US" sz="1100">
                <a:latin typeface="Gill Sans"/>
                <a:ea typeface="Gill Sans"/>
                <a:cs typeface="Gill Sans"/>
                <a:sym typeface="Gill Sans"/>
              </a:rPr>
              <a:t>more than 700 open source projects </a:t>
            </a:r>
            <a:r>
              <a:rPr lang="en-US" sz="1100">
                <a:latin typeface="Gill Sans"/>
                <a:ea typeface="Gill Sans"/>
                <a:cs typeface="Gill Sans"/>
                <a:sym typeface="Gill Sans"/>
              </a:rPr>
              <a:t>accelerating open technology development and commercial adoption. Some of the game-changing initiatives hosted by The Linux Foundation include:</a:t>
            </a:r>
            <a:endParaRPr sz="1100">
              <a:latin typeface="Gill Sans"/>
              <a:ea typeface="Gill Sans"/>
              <a:cs typeface="Gill Sans"/>
              <a:sym typeface="Gill Sans"/>
            </a:endParaRPr>
          </a:p>
        </p:txBody>
      </p:sp>
      <p:pic>
        <p:nvPicPr>
          <p:cNvPr id="367" name="Google Shape;367;p44"/>
          <p:cNvPicPr preferRelativeResize="0"/>
          <p:nvPr/>
        </p:nvPicPr>
        <p:blipFill rotWithShape="1">
          <a:blip r:embed="rId3">
            <a:alphaModFix/>
          </a:blip>
          <a:srcRect b="0" l="0" r="0" t="0"/>
          <a:stretch/>
        </p:blipFill>
        <p:spPr>
          <a:xfrm>
            <a:off x="412200" y="1087225"/>
            <a:ext cx="1693200" cy="556800"/>
          </a:xfrm>
          <a:prstGeom prst="rect">
            <a:avLst/>
          </a:prstGeom>
          <a:noFill/>
          <a:ln>
            <a:noFill/>
          </a:ln>
        </p:spPr>
      </p:pic>
      <p:grpSp>
        <p:nvGrpSpPr>
          <p:cNvPr id="368" name="Google Shape;368;p44"/>
          <p:cNvGrpSpPr/>
          <p:nvPr/>
        </p:nvGrpSpPr>
        <p:grpSpPr>
          <a:xfrm>
            <a:off x="163028" y="2976905"/>
            <a:ext cx="8523871" cy="1748496"/>
            <a:chOff x="163028" y="2976905"/>
            <a:chExt cx="8523871" cy="1748496"/>
          </a:xfrm>
        </p:grpSpPr>
        <p:grpSp>
          <p:nvGrpSpPr>
            <p:cNvPr id="369" name="Google Shape;369;p44"/>
            <p:cNvGrpSpPr/>
            <p:nvPr/>
          </p:nvGrpSpPr>
          <p:grpSpPr>
            <a:xfrm>
              <a:off x="2396375" y="2976905"/>
              <a:ext cx="4868470" cy="1329099"/>
              <a:chOff x="2124182" y="3261975"/>
              <a:chExt cx="4407052" cy="1138025"/>
            </a:xfrm>
          </p:grpSpPr>
          <p:pic>
            <p:nvPicPr>
              <p:cNvPr id="370" name="Google Shape;370;p44"/>
              <p:cNvPicPr preferRelativeResize="0"/>
              <p:nvPr/>
            </p:nvPicPr>
            <p:blipFill rotWithShape="1">
              <a:blip r:embed="rId4">
                <a:alphaModFix/>
              </a:blip>
              <a:srcRect b="0" l="0" r="0" t="0"/>
              <a:stretch/>
            </p:blipFill>
            <p:spPr>
              <a:xfrm>
                <a:off x="5745834" y="3941898"/>
                <a:ext cx="785400" cy="383100"/>
              </a:xfrm>
              <a:prstGeom prst="rect">
                <a:avLst/>
              </a:prstGeom>
              <a:noFill/>
              <a:ln>
                <a:noFill/>
              </a:ln>
            </p:spPr>
          </p:pic>
          <p:pic>
            <p:nvPicPr>
              <p:cNvPr id="371" name="Google Shape;371;p44"/>
              <p:cNvPicPr preferRelativeResize="0"/>
              <p:nvPr/>
            </p:nvPicPr>
            <p:blipFill rotWithShape="1">
              <a:blip r:embed="rId5">
                <a:alphaModFix/>
              </a:blip>
              <a:srcRect b="0" l="0" r="0" t="0"/>
              <a:stretch/>
            </p:blipFill>
            <p:spPr>
              <a:xfrm>
                <a:off x="3720890" y="3925148"/>
                <a:ext cx="883500" cy="400500"/>
              </a:xfrm>
              <a:prstGeom prst="rect">
                <a:avLst/>
              </a:prstGeom>
              <a:noFill/>
              <a:ln>
                <a:noFill/>
              </a:ln>
            </p:spPr>
          </p:pic>
          <p:pic>
            <p:nvPicPr>
              <p:cNvPr id="372" name="Google Shape;372;p44"/>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373" name="Google Shape;373;p44"/>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374" name="Google Shape;374;p44"/>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375" name="Google Shape;375;p44"/>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376" name="Google Shape;376;p44"/>
            <p:cNvPicPr preferRelativeResize="0"/>
            <p:nvPr/>
          </p:nvPicPr>
          <p:blipFill>
            <a:blip r:embed="rId10">
              <a:alphaModFix/>
            </a:blip>
            <a:stretch>
              <a:fillRect/>
            </a:stretch>
          </p:blipFill>
          <p:spPr>
            <a:xfrm>
              <a:off x="375787" y="3212651"/>
              <a:ext cx="1852526" cy="353475"/>
            </a:xfrm>
            <a:prstGeom prst="rect">
              <a:avLst/>
            </a:prstGeom>
            <a:noFill/>
            <a:ln>
              <a:noFill/>
            </a:ln>
          </p:spPr>
        </p:pic>
        <p:pic>
          <p:nvPicPr>
            <p:cNvPr id="377" name="Google Shape;377;p44"/>
            <p:cNvPicPr preferRelativeResize="0"/>
            <p:nvPr/>
          </p:nvPicPr>
          <p:blipFill>
            <a:blip r:embed="rId11">
              <a:alphaModFix/>
            </a:blip>
            <a:stretch>
              <a:fillRect/>
            </a:stretch>
          </p:blipFill>
          <p:spPr>
            <a:xfrm>
              <a:off x="4249600" y="4498429"/>
              <a:ext cx="1305674" cy="226972"/>
            </a:xfrm>
            <a:prstGeom prst="rect">
              <a:avLst/>
            </a:prstGeom>
            <a:noFill/>
            <a:ln>
              <a:noFill/>
            </a:ln>
          </p:spPr>
        </p:pic>
        <p:pic>
          <p:nvPicPr>
            <p:cNvPr id="378" name="Google Shape;378;p44"/>
            <p:cNvPicPr preferRelativeResize="0"/>
            <p:nvPr/>
          </p:nvPicPr>
          <p:blipFill>
            <a:blip r:embed="rId12">
              <a:alphaModFix/>
            </a:blip>
            <a:stretch>
              <a:fillRect/>
            </a:stretch>
          </p:blipFill>
          <p:spPr>
            <a:xfrm>
              <a:off x="1372448" y="4517400"/>
              <a:ext cx="2125899" cy="189025"/>
            </a:xfrm>
            <a:prstGeom prst="rect">
              <a:avLst/>
            </a:prstGeom>
            <a:noFill/>
            <a:ln>
              <a:noFill/>
            </a:ln>
          </p:spPr>
        </p:pic>
        <p:pic>
          <p:nvPicPr>
            <p:cNvPr id="379" name="Google Shape;379;p44"/>
            <p:cNvPicPr preferRelativeResize="0"/>
            <p:nvPr/>
          </p:nvPicPr>
          <p:blipFill>
            <a:blip r:embed="rId13">
              <a:alphaModFix/>
            </a:blip>
            <a:stretch>
              <a:fillRect/>
            </a:stretch>
          </p:blipFill>
          <p:spPr>
            <a:xfrm>
              <a:off x="6570924" y="3056736"/>
              <a:ext cx="1444678" cy="556800"/>
            </a:xfrm>
            <a:prstGeom prst="rect">
              <a:avLst/>
            </a:prstGeom>
            <a:noFill/>
            <a:ln>
              <a:noFill/>
            </a:ln>
          </p:spPr>
        </p:pic>
        <p:pic>
          <p:nvPicPr>
            <p:cNvPr id="380" name="Google Shape;380;p44"/>
            <p:cNvPicPr preferRelativeResize="0"/>
            <p:nvPr/>
          </p:nvPicPr>
          <p:blipFill>
            <a:blip r:embed="rId14">
              <a:alphaModFix/>
            </a:blip>
            <a:stretch>
              <a:fillRect/>
            </a:stretch>
          </p:blipFill>
          <p:spPr>
            <a:xfrm>
              <a:off x="2631174" y="3901583"/>
              <a:ext cx="1475612" cy="280350"/>
            </a:xfrm>
            <a:prstGeom prst="rect">
              <a:avLst/>
            </a:prstGeom>
            <a:noFill/>
            <a:ln>
              <a:noFill/>
            </a:ln>
          </p:spPr>
        </p:pic>
        <p:pic>
          <p:nvPicPr>
            <p:cNvPr id="381" name="Google Shape;381;p44"/>
            <p:cNvPicPr preferRelativeResize="0"/>
            <p:nvPr/>
          </p:nvPicPr>
          <p:blipFill>
            <a:blip r:embed="rId15">
              <a:alphaModFix/>
            </a:blip>
            <a:stretch>
              <a:fillRect/>
            </a:stretch>
          </p:blipFill>
          <p:spPr>
            <a:xfrm>
              <a:off x="7381224" y="3718000"/>
              <a:ext cx="1305675" cy="799389"/>
            </a:xfrm>
            <a:prstGeom prst="rect">
              <a:avLst/>
            </a:prstGeom>
            <a:noFill/>
            <a:ln>
              <a:noFill/>
            </a:ln>
          </p:spPr>
        </p:pic>
        <p:pic>
          <p:nvPicPr>
            <p:cNvPr id="382" name="Google Shape;382;p44"/>
            <p:cNvPicPr preferRelativeResize="0"/>
            <p:nvPr/>
          </p:nvPicPr>
          <p:blipFill>
            <a:blip r:embed="rId16">
              <a:alphaModFix/>
            </a:blip>
            <a:stretch>
              <a:fillRect/>
            </a:stretch>
          </p:blipFill>
          <p:spPr>
            <a:xfrm>
              <a:off x="163028" y="3763361"/>
              <a:ext cx="738673" cy="556800"/>
            </a:xfrm>
            <a:prstGeom prst="rect">
              <a:avLst/>
            </a:prstGeom>
            <a:noFill/>
            <a:ln>
              <a:noFill/>
            </a:ln>
          </p:spPr>
        </p:pic>
        <p:pic>
          <p:nvPicPr>
            <p:cNvPr id="383" name="Google Shape;383;p44"/>
            <p:cNvPicPr preferRelativeResize="0"/>
            <p:nvPr/>
          </p:nvPicPr>
          <p:blipFill>
            <a:blip r:embed="rId17">
              <a:alphaModFix/>
            </a:blip>
            <a:stretch>
              <a:fillRect/>
            </a:stretch>
          </p:blipFill>
          <p:spPr>
            <a:xfrm>
              <a:off x="1183100" y="3758862"/>
              <a:ext cx="1305675" cy="56579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89" name="Google Shape;389;p45"/>
          <p:cNvPicPr preferRelativeResize="0"/>
          <p:nvPr/>
        </p:nvPicPr>
        <p:blipFill rotWithShape="1">
          <a:blip r:embed="rId3">
            <a:alphaModFix/>
          </a:blip>
          <a:srcRect b="3437" l="0" r="0" t="0"/>
          <a:stretch/>
        </p:blipFill>
        <p:spPr>
          <a:xfrm>
            <a:off x="0" y="0"/>
            <a:ext cx="9144003"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6"/>
          <p:cNvSpPr txBox="1"/>
          <p:nvPr>
            <p:ph idx="12" type="sldNum"/>
          </p:nvPr>
        </p:nvSpPr>
        <p:spPr>
          <a:xfrm>
            <a:off x="8227785" y="4803546"/>
            <a:ext cx="580569" cy="273843"/>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pic>
        <p:nvPicPr>
          <p:cNvPr id="395" name="Google Shape;395;p46"/>
          <p:cNvPicPr preferRelativeResize="0"/>
          <p:nvPr/>
        </p:nvPicPr>
        <p:blipFill>
          <a:blip r:embed="rId3">
            <a:alphaModFix/>
          </a:blip>
          <a:stretch>
            <a:fillRect/>
          </a:stretch>
        </p:blipFill>
        <p:spPr>
          <a:xfrm>
            <a:off x="0" y="0"/>
            <a:ext cx="9144003" cy="50408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grpSp>
        <p:nvGrpSpPr>
          <p:cNvPr id="401" name="Google Shape;401;p47"/>
          <p:cNvGrpSpPr/>
          <p:nvPr/>
        </p:nvGrpSpPr>
        <p:grpSpPr>
          <a:xfrm>
            <a:off x="282053" y="678896"/>
            <a:ext cx="8579894" cy="3569557"/>
            <a:chOff x="1243931" y="678925"/>
            <a:chExt cx="7879414" cy="3312199"/>
          </a:xfrm>
        </p:grpSpPr>
        <p:sp>
          <p:nvSpPr>
            <p:cNvPr id="402" name="Google Shape;402;p47"/>
            <p:cNvSpPr/>
            <p:nvPr/>
          </p:nvSpPr>
          <p:spPr>
            <a:xfrm>
              <a:off x="1322378"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03" name="Google Shape;403;p47"/>
            <p:cNvSpPr/>
            <p:nvPr/>
          </p:nvSpPr>
          <p:spPr>
            <a:xfrm>
              <a:off x="3954615"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04" name="Google Shape;404;p47"/>
            <p:cNvSpPr/>
            <p:nvPr/>
          </p:nvSpPr>
          <p:spPr>
            <a:xfrm>
              <a:off x="6586851" y="20797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05" name="Google Shape;405;p47"/>
            <p:cNvSpPr txBox="1"/>
            <p:nvPr/>
          </p:nvSpPr>
          <p:spPr>
            <a:xfrm>
              <a:off x="1243931" y="24559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6" name="Google Shape;406;p47"/>
            <p:cNvSpPr txBox="1"/>
            <p:nvPr/>
          </p:nvSpPr>
          <p:spPr>
            <a:xfrm>
              <a:off x="3954615" y="2467724"/>
              <a:ext cx="24324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Investments in collaboration, ecosystem development, and infrastructure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a:t>
              </a:r>
              <a:endParaRPr b="1" sz="1100">
                <a:solidFill>
                  <a:schemeClr val="dk1"/>
                </a:solidFill>
                <a:latin typeface="Gill Sans"/>
                <a:ea typeface="Gill Sans"/>
                <a:cs typeface="Gill Sans"/>
                <a:sym typeface="Gill Sans"/>
              </a:endParaRPr>
            </a:p>
          </p:txBody>
        </p:sp>
        <p:sp>
          <p:nvSpPr>
            <p:cNvPr id="407" name="Google Shape;407;p47"/>
            <p:cNvSpPr txBox="1"/>
            <p:nvPr/>
          </p:nvSpPr>
          <p:spPr>
            <a:xfrm>
              <a:off x="6586545" y="2467724"/>
              <a:ext cx="2536800" cy="15234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a:t>
              </a:r>
              <a:r>
                <a:rPr b="1" lang="en-US" sz="1100">
                  <a:solidFill>
                    <a:schemeClr val="dk1"/>
                  </a:solidFill>
                  <a:latin typeface="Gill Sans"/>
                  <a:ea typeface="Gill Sans"/>
                  <a:cs typeface="Gill Sans"/>
                  <a:sym typeface="Gill Sans"/>
                </a:rPr>
                <a:t>+ Commits, 250+ committers all time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vendors Broadcom, IBM, MicroFocus, Phoenix Software International, Rocket Software, Software Engineering AG</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pic>
          <p:nvPicPr>
            <p:cNvPr id="408" name="Google Shape;408;p47"/>
            <p:cNvPicPr preferRelativeResize="0"/>
            <p:nvPr/>
          </p:nvPicPr>
          <p:blipFill>
            <a:blip r:embed="rId3">
              <a:alphaModFix/>
            </a:blip>
            <a:stretch>
              <a:fillRect/>
            </a:stretch>
          </p:blipFill>
          <p:spPr>
            <a:xfrm>
              <a:off x="3763549" y="678925"/>
              <a:ext cx="2814548" cy="125765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m</a:t>
            </a:r>
            <a:r>
              <a:rPr lang="en-US" sz="2700"/>
              <a:t>odernize z/VM integration with cloud technologies and deployment</a:t>
            </a:r>
            <a:endParaRPr sz="2700"/>
          </a:p>
        </p:txBody>
      </p:sp>
      <p:grpSp>
        <p:nvGrpSpPr>
          <p:cNvPr id="414" name="Google Shape;414;p48"/>
          <p:cNvGrpSpPr/>
          <p:nvPr/>
        </p:nvGrpSpPr>
        <p:grpSpPr>
          <a:xfrm>
            <a:off x="282050" y="915101"/>
            <a:ext cx="8579897" cy="3333352"/>
            <a:chOff x="282050" y="915101"/>
            <a:chExt cx="8579897" cy="3333352"/>
          </a:xfrm>
        </p:grpSpPr>
        <p:sp>
          <p:nvSpPr>
            <p:cNvPr id="415" name="Google Shape;415;p48"/>
            <p:cNvSpPr/>
            <p:nvPr/>
          </p:nvSpPr>
          <p:spPr>
            <a:xfrm>
              <a:off x="367474"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16" name="Google Shape;416;p48"/>
            <p:cNvSpPr/>
            <p:nvPr/>
          </p:nvSpPr>
          <p:spPr>
            <a:xfrm>
              <a:off x="3233717"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17" name="Google Shape;417;p48"/>
            <p:cNvSpPr/>
            <p:nvPr/>
          </p:nvSpPr>
          <p:spPr>
            <a:xfrm>
              <a:off x="6099958" y="2188534"/>
              <a:ext cx="2648640" cy="330423"/>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18" name="Google Shape;418;p48"/>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Users want to manage their mainframes with the same modern cloud technologies used across the enterprise.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z/VM integration with technologies such as OpenStack have long been a challenge.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Contribution base was IBM only, making it challenging to get wider adoption</a:t>
              </a:r>
              <a:endParaRPr b="1" sz="1100">
                <a:solidFill>
                  <a:schemeClr val="dk1"/>
                </a:solidFill>
                <a:latin typeface="Gill Sans"/>
                <a:ea typeface="Gill Sans"/>
                <a:cs typeface="Gill Sans"/>
                <a:sym typeface="Gill Sans"/>
              </a:endParaRPr>
            </a:p>
          </p:txBody>
        </p:sp>
        <p:sp>
          <p:nvSpPr>
            <p:cNvPr id="419" name="Google Shape;419;p48"/>
            <p:cNvSpPr txBox="1"/>
            <p:nvPr/>
          </p:nvSpPr>
          <p:spPr>
            <a:xfrm>
              <a:off x="3233717" y="2606685"/>
              <a:ext cx="2648640" cy="94535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Open Mainframe Project added Feilong</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Feilong TSC elects co-chairs from SUSE and Velocity Software</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2020 Tessia is added as a project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2021 Consolez is added as a project </a:t>
              </a:r>
              <a:endParaRPr sz="1100"/>
            </a:p>
          </p:txBody>
        </p:sp>
        <p:sp>
          <p:nvSpPr>
            <p:cNvPr id="420" name="Google Shape;420;p48"/>
            <p:cNvSpPr txBox="1"/>
            <p:nvPr/>
          </p:nvSpPr>
          <p:spPr>
            <a:xfrm>
              <a:off x="6099625" y="2606685"/>
              <a:ext cx="2762322" cy="1641768"/>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ADP, SUSE, Velocity Software, Vicom Infinity, and ICU IT engaging in addition to IBM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innovations and integrations being created in the community to upstream.</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Projects running independently, but coordinating to ensure a streamlined solution.</a:t>
              </a:r>
              <a:endParaRPr b="1" sz="1100">
                <a:solidFill>
                  <a:schemeClr val="dk1"/>
                </a:solidFill>
                <a:latin typeface="Gill Sans"/>
                <a:ea typeface="Gill Sans"/>
                <a:cs typeface="Gill Sans"/>
                <a:sym typeface="Gill Sans"/>
              </a:endParaRPr>
            </a:p>
          </p:txBody>
        </p:sp>
        <p:pic>
          <p:nvPicPr>
            <p:cNvPr id="421" name="Google Shape;421;p48"/>
            <p:cNvPicPr preferRelativeResize="0"/>
            <p:nvPr/>
          </p:nvPicPr>
          <p:blipFill>
            <a:blip r:embed="rId3">
              <a:alphaModFix/>
            </a:blip>
            <a:stretch>
              <a:fillRect/>
            </a:stretch>
          </p:blipFill>
          <p:spPr>
            <a:xfrm>
              <a:off x="3363084" y="945901"/>
              <a:ext cx="2417824" cy="599625"/>
            </a:xfrm>
            <a:prstGeom prst="rect">
              <a:avLst/>
            </a:prstGeom>
            <a:noFill/>
            <a:ln>
              <a:noFill/>
            </a:ln>
          </p:spPr>
        </p:pic>
        <p:pic>
          <p:nvPicPr>
            <p:cNvPr id="422" name="Google Shape;422;p48"/>
            <p:cNvPicPr preferRelativeResize="0"/>
            <p:nvPr/>
          </p:nvPicPr>
          <p:blipFill>
            <a:blip r:embed="rId4">
              <a:alphaModFix/>
            </a:blip>
            <a:stretch>
              <a:fillRect/>
            </a:stretch>
          </p:blipFill>
          <p:spPr>
            <a:xfrm>
              <a:off x="6543676" y="915101"/>
              <a:ext cx="2017602" cy="661225"/>
            </a:xfrm>
            <a:prstGeom prst="rect">
              <a:avLst/>
            </a:prstGeom>
            <a:noFill/>
            <a:ln>
              <a:noFill/>
            </a:ln>
          </p:spPr>
        </p:pic>
        <p:pic>
          <p:nvPicPr>
            <p:cNvPr id="423" name="Google Shape;423;p48"/>
            <p:cNvPicPr preferRelativeResize="0"/>
            <p:nvPr/>
          </p:nvPicPr>
          <p:blipFill>
            <a:blip r:embed="rId5">
              <a:alphaModFix/>
            </a:blip>
            <a:stretch>
              <a:fillRect/>
            </a:stretch>
          </p:blipFill>
          <p:spPr>
            <a:xfrm>
              <a:off x="334000" y="955151"/>
              <a:ext cx="2419722" cy="581126"/>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grpSp>
        <p:nvGrpSpPr>
          <p:cNvPr id="429" name="Google Shape;429;p49"/>
          <p:cNvGrpSpPr/>
          <p:nvPr/>
        </p:nvGrpSpPr>
        <p:grpSpPr>
          <a:xfrm>
            <a:off x="282050" y="1107125"/>
            <a:ext cx="8579976" cy="3141460"/>
            <a:chOff x="282050" y="1107125"/>
            <a:chExt cx="8579976" cy="3141460"/>
          </a:xfrm>
        </p:grpSpPr>
        <p:grpSp>
          <p:nvGrpSpPr>
            <p:cNvPr id="430" name="Google Shape;430;p49"/>
            <p:cNvGrpSpPr/>
            <p:nvPr/>
          </p:nvGrpSpPr>
          <p:grpSpPr>
            <a:xfrm>
              <a:off x="282050" y="1107125"/>
              <a:ext cx="8579975" cy="3141460"/>
              <a:chOff x="282050" y="1107125"/>
              <a:chExt cx="8579975" cy="3141460"/>
            </a:xfrm>
          </p:grpSpPr>
          <p:grpSp>
            <p:nvGrpSpPr>
              <p:cNvPr id="431" name="Google Shape;431;p49"/>
              <p:cNvGrpSpPr/>
              <p:nvPr/>
            </p:nvGrpSpPr>
            <p:grpSpPr>
              <a:xfrm>
                <a:off x="282050" y="2188534"/>
                <a:ext cx="8579975" cy="2060051"/>
                <a:chOff x="282050" y="2188534"/>
                <a:chExt cx="8579975" cy="2060051"/>
              </a:xfrm>
            </p:grpSpPr>
            <p:sp>
              <p:nvSpPr>
                <p:cNvPr id="432" name="Google Shape;432;p4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33" name="Google Shape;433;p4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34" name="Google Shape;434;p4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21</a:t>
                  </a:r>
                  <a:endParaRPr sz="1100"/>
                </a:p>
              </p:txBody>
            </p:sp>
            <p:sp>
              <p:nvSpPr>
                <p:cNvPr id="435" name="Google Shape;435;p49"/>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COBOL talent is critical to our society, and the need has amplified in the COVID-19 pandemic.</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Enabling the next generation to have COBOL skills done in isolation, causing repeated efforts and lower uptick.</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lacking tools that align with modern development</a:t>
                  </a:r>
                  <a:endParaRPr b="1" sz="1100">
                    <a:solidFill>
                      <a:schemeClr val="dk1"/>
                    </a:solidFill>
                    <a:latin typeface="Gill Sans"/>
                    <a:ea typeface="Gill Sans"/>
                    <a:cs typeface="Gill Sans"/>
                    <a:sym typeface="Gill Sans"/>
                  </a:endParaRPr>
                </a:p>
              </p:txBody>
            </p:sp>
            <p:sp>
              <p:nvSpPr>
                <p:cNvPr id="436" name="Google Shape;436;p49"/>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COBOL Programming Course as an open source project in April 2020</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Created collaboration forums and ways that COBOL talent can advertise their availability</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Launched COBOL Working Group to bring together leaders in thinking about the future of COBOL</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project launched, bringing TDD practices to COBOL</a:t>
                  </a:r>
                  <a:endParaRPr b="1" sz="1100">
                    <a:solidFill>
                      <a:schemeClr val="dk1"/>
                    </a:solidFill>
                    <a:latin typeface="Gill Sans"/>
                    <a:ea typeface="Gill Sans"/>
                    <a:cs typeface="Gill Sans"/>
                    <a:sym typeface="Gill Sans"/>
                  </a:endParaRPr>
                </a:p>
              </p:txBody>
            </p:sp>
            <p:sp>
              <p:nvSpPr>
                <p:cNvPr id="437" name="Google Shape;437;p49"/>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“Calling all COBOL Programmers” forum has had over 1700 </a:t>
                  </a:r>
                  <a:r>
                    <a:rPr b="1" lang="en-US" sz="1100">
                      <a:solidFill>
                        <a:schemeClr val="dk1"/>
                      </a:solidFill>
                      <a:latin typeface="Gill Sans"/>
                      <a:ea typeface="Gill Sans"/>
                      <a:cs typeface="Gill Sans"/>
                      <a:sym typeface="Gill Sans"/>
                    </a:rPr>
                    <a:t>individuals</a:t>
                  </a:r>
                  <a:r>
                    <a:rPr b="1" lang="en-US" sz="1100">
                      <a:solidFill>
                        <a:schemeClr val="dk1"/>
                      </a:solidFill>
                      <a:latin typeface="Gill Sans"/>
                      <a:ea typeface="Gill Sans"/>
                      <a:cs typeface="Gill Sans"/>
                      <a:sym typeface="Gill Sans"/>
                    </a:rPr>
                    <a:t> make themselves available in less than 3 months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Programming Course has 1.7k stars and 300+ forks in less than 3 months, along with 17 contributors from several organizations.</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Working Group getting broad feedback on the future direction of COBOL</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COBOL Check a step forward in modern dev practices</a:t>
                  </a:r>
                  <a:endParaRPr b="1" sz="1100">
                    <a:solidFill>
                      <a:schemeClr val="dk1"/>
                    </a:solidFill>
                    <a:latin typeface="Gill Sans"/>
                    <a:ea typeface="Gill Sans"/>
                    <a:cs typeface="Gill Sans"/>
                    <a:sym typeface="Gill Sans"/>
                  </a:endParaRPr>
                </a:p>
              </p:txBody>
            </p:sp>
          </p:grpSp>
          <p:pic>
            <p:nvPicPr>
              <p:cNvPr id="438" name="Google Shape;438;p49"/>
              <p:cNvPicPr preferRelativeResize="0"/>
              <p:nvPr/>
            </p:nvPicPr>
            <p:blipFill>
              <a:blip r:embed="rId3">
                <a:alphaModFix/>
              </a:blip>
              <a:stretch>
                <a:fillRect/>
              </a:stretch>
            </p:blipFill>
            <p:spPr>
              <a:xfrm>
                <a:off x="334000" y="1107125"/>
                <a:ext cx="2188748" cy="616436"/>
              </a:xfrm>
              <a:prstGeom prst="rect">
                <a:avLst/>
              </a:prstGeom>
              <a:noFill/>
              <a:ln>
                <a:noFill/>
              </a:ln>
            </p:spPr>
          </p:pic>
          <p:pic>
            <p:nvPicPr>
              <p:cNvPr id="439" name="Google Shape;439;p49"/>
              <p:cNvPicPr preferRelativeResize="0"/>
              <p:nvPr/>
            </p:nvPicPr>
            <p:blipFill>
              <a:blip r:embed="rId4">
                <a:alphaModFix/>
              </a:blip>
              <a:stretch>
                <a:fillRect/>
              </a:stretch>
            </p:blipFill>
            <p:spPr>
              <a:xfrm>
                <a:off x="2967025" y="1107125"/>
                <a:ext cx="3209947" cy="573675"/>
              </a:xfrm>
              <a:prstGeom prst="rect">
                <a:avLst/>
              </a:prstGeom>
              <a:noFill/>
              <a:ln>
                <a:noFill/>
              </a:ln>
            </p:spPr>
          </p:pic>
        </p:grpSp>
        <p:pic>
          <p:nvPicPr>
            <p:cNvPr id="440" name="Google Shape;440;p49"/>
            <p:cNvPicPr preferRelativeResize="0"/>
            <p:nvPr/>
          </p:nvPicPr>
          <p:blipFill>
            <a:blip r:embed="rId5">
              <a:alphaModFix/>
            </a:blip>
            <a:stretch>
              <a:fillRect/>
            </a:stretch>
          </p:blipFill>
          <p:spPr>
            <a:xfrm>
              <a:off x="6673281" y="1107125"/>
              <a:ext cx="2188745" cy="57367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grpSp>
        <p:nvGrpSpPr>
          <p:cNvPr id="446" name="Google Shape;446;p50"/>
          <p:cNvGrpSpPr/>
          <p:nvPr/>
        </p:nvGrpSpPr>
        <p:grpSpPr>
          <a:xfrm>
            <a:off x="282050" y="1028675"/>
            <a:ext cx="8579975" cy="3219910"/>
            <a:chOff x="282050" y="1028675"/>
            <a:chExt cx="8579975" cy="3219910"/>
          </a:xfrm>
        </p:grpSpPr>
        <p:grpSp>
          <p:nvGrpSpPr>
            <p:cNvPr id="447" name="Google Shape;447;p50"/>
            <p:cNvGrpSpPr/>
            <p:nvPr/>
          </p:nvGrpSpPr>
          <p:grpSpPr>
            <a:xfrm>
              <a:off x="282050" y="2188534"/>
              <a:ext cx="8579975" cy="2060051"/>
              <a:chOff x="282050" y="2188534"/>
              <a:chExt cx="8579975" cy="2060051"/>
            </a:xfrm>
          </p:grpSpPr>
          <p:sp>
            <p:nvSpPr>
              <p:cNvPr id="448" name="Google Shape;448;p50"/>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49" name="Google Shape;449;p50"/>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450" name="Google Shape;450;p50"/>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20</a:t>
                </a:r>
                <a:endParaRPr sz="1100"/>
              </a:p>
            </p:txBody>
          </p:sp>
          <p:sp>
            <p:nvSpPr>
              <p:cNvPr id="451" name="Google Shape;451;p50"/>
              <p:cNvSpPr txBox="1"/>
              <p:nvPr/>
            </p:nvSpPr>
            <p:spPr>
              <a:xfrm>
                <a:off x="282050" y="2594002"/>
                <a:ext cx="2819400" cy="14388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Aging tenured mainframe talent, with a growing mainframe talent gap and skills decline in next generation talent.</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Needing to help connect students with opportunities in mainframe, aligning the interests in open source</a:t>
                </a:r>
                <a:endParaRPr b="1" sz="1100">
                  <a:solidFill>
                    <a:schemeClr val="dk1"/>
                  </a:solidFill>
                  <a:latin typeface="Gill Sans"/>
                  <a:ea typeface="Gill Sans"/>
                  <a:cs typeface="Gill Sans"/>
                  <a:sym typeface="Gill Sans"/>
                </a:endParaRPr>
              </a:p>
            </p:txBody>
          </p:sp>
          <p:sp>
            <p:nvSpPr>
              <p:cNvPr id="452" name="Google Shape;452;p50"/>
              <p:cNvSpPr txBox="1"/>
              <p:nvPr/>
            </p:nvSpPr>
            <p:spPr>
              <a:xfrm>
                <a:off x="3233717" y="2606685"/>
                <a:ext cx="2648700" cy="9453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Launched first mentorship program in 2016 with 7 mentees.</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Connected within the mainframe and broad open source community to ensure mentorship work has upstream project value.</a:t>
                </a:r>
                <a:endParaRPr b="1" sz="1100">
                  <a:solidFill>
                    <a:schemeClr val="dk1"/>
                  </a:solidFill>
                  <a:latin typeface="Gill Sans"/>
                  <a:ea typeface="Gill Sans"/>
                  <a:cs typeface="Gill Sans"/>
                  <a:sym typeface="Gill Sans"/>
                </a:endParaRPr>
              </a:p>
              <a:p>
                <a:pPr indent="-146050" lvl="0" marL="139700" marR="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Enabled universities to also leverage the program within class work; successful with VCU and Western University (Ontario)</a:t>
                </a:r>
                <a:endParaRPr b="1" sz="1100">
                  <a:solidFill>
                    <a:schemeClr val="dk1"/>
                  </a:solidFill>
                  <a:latin typeface="Gill Sans"/>
                  <a:ea typeface="Gill Sans"/>
                  <a:cs typeface="Gill Sans"/>
                  <a:sym typeface="Gill Sans"/>
                </a:endParaRPr>
              </a:p>
            </p:txBody>
          </p:sp>
          <p:sp>
            <p:nvSpPr>
              <p:cNvPr id="453" name="Google Shape;453;p50"/>
              <p:cNvSpPr txBox="1"/>
              <p:nvPr/>
            </p:nvSpPr>
            <p:spPr>
              <a:xfrm>
                <a:off x="6099625" y="2606685"/>
                <a:ext cx="2762400" cy="16419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40+ mentees completed the program, with broader classwork focus reaching 100+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Upstream work has included ports of Alpine Linux, contributions to HyperLedger, OpenStack, CloudFoundry, Kubernetes, and more.</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Several mentees are now employed in mainframe roles with IBM, SUSE, ADP, and more.</a:t>
                </a:r>
                <a:endParaRPr b="1" sz="1100">
                  <a:solidFill>
                    <a:schemeClr val="dk1"/>
                  </a:solidFill>
                  <a:latin typeface="Gill Sans"/>
                  <a:ea typeface="Gill Sans"/>
                  <a:cs typeface="Gill Sans"/>
                  <a:sym typeface="Gill Sans"/>
                </a:endParaRPr>
              </a:p>
            </p:txBody>
          </p:sp>
        </p:grpSp>
        <p:pic>
          <p:nvPicPr>
            <p:cNvPr id="454" name="Google Shape;454;p50"/>
            <p:cNvPicPr preferRelativeResize="0"/>
            <p:nvPr/>
          </p:nvPicPr>
          <p:blipFill>
            <a:blip r:embed="rId3">
              <a:alphaModFix/>
            </a:blip>
            <a:stretch>
              <a:fillRect/>
            </a:stretch>
          </p:blipFill>
          <p:spPr>
            <a:xfrm>
              <a:off x="2317275" y="1028675"/>
              <a:ext cx="4509448" cy="82007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3"/>
          <p:cNvPicPr preferRelativeResize="0"/>
          <p:nvPr/>
        </p:nvPicPr>
        <p:blipFill rotWithShape="1">
          <a:blip r:embed="rId3">
            <a:alphaModFix/>
          </a:blip>
          <a:srcRect b="26632" l="0" r="0" t="0"/>
          <a:stretch/>
        </p:blipFill>
        <p:spPr>
          <a:xfrm>
            <a:off x="0" y="0"/>
            <a:ext cx="9144000" cy="5143499"/>
          </a:xfrm>
          <a:prstGeom prst="rect">
            <a:avLst/>
          </a:prstGeom>
          <a:noFill/>
          <a:ln>
            <a:noFill/>
          </a:ln>
        </p:spPr>
      </p:pic>
      <p:sp>
        <p:nvSpPr>
          <p:cNvPr id="228" name="Google Shape;228;p33"/>
          <p:cNvSpPr txBox="1"/>
          <p:nvPr>
            <p:ph type="title"/>
          </p:nvPr>
        </p:nvSpPr>
        <p:spPr>
          <a:xfrm>
            <a:off x="0" y="-2"/>
            <a:ext cx="9144000" cy="10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2"/>
                </a:solidFill>
              </a:rPr>
              <a:t>A (Brief)* History of Computing </a:t>
            </a:r>
            <a:r>
              <a:rPr lang="en-US">
                <a:solidFill>
                  <a:schemeClr val="lt2"/>
                </a:solidFill>
              </a:rPr>
              <a:t>Infrastructure</a:t>
            </a:r>
            <a:r>
              <a:rPr lang="en-US">
                <a:solidFill>
                  <a:schemeClr val="lt2"/>
                </a:solidFill>
              </a:rPr>
              <a:t> </a:t>
            </a:r>
            <a:endParaRPr>
              <a:solidFill>
                <a:schemeClr val="lt2"/>
              </a:solidFill>
            </a:endParaRPr>
          </a:p>
        </p:txBody>
      </p:sp>
      <p:sp>
        <p:nvSpPr>
          <p:cNvPr id="229" name="Google Shape;229;p33"/>
          <p:cNvSpPr txBox="1"/>
          <p:nvPr/>
        </p:nvSpPr>
        <p:spPr>
          <a:xfrm>
            <a:off x="0" y="4743300"/>
            <a:ext cx="677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3F3F3"/>
                </a:solidFill>
                <a:latin typeface="Gill Sans"/>
                <a:ea typeface="Gill Sans"/>
                <a:cs typeface="Gill Sans"/>
                <a:sym typeface="Gill Sans"/>
              </a:rPr>
              <a:t>(*) note that this is intentionally NOT an through history. We only have so much time :-)</a:t>
            </a:r>
            <a:endParaRPr i="1">
              <a:solidFill>
                <a:srgbClr val="F3F3F3"/>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5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461" name="Google Shape;461;p51"/>
          <p:cNvSpPr txBox="1"/>
          <p:nvPr>
            <p:ph type="title"/>
          </p:nvPr>
        </p:nvSpPr>
        <p:spPr>
          <a:xfrm>
            <a:off x="334000" y="3775400"/>
            <a:ext cx="8400900" cy="11973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Open Mainframe Project enables innovation through community building</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 Focal point for open source on mainframe</a:t>
            </a:r>
            <a:endParaRPr/>
          </a:p>
        </p:txBody>
      </p:sp>
      <p:sp>
        <p:nvSpPr>
          <p:cNvPr id="468" name="Google Shape;468;p52"/>
          <p:cNvSpPr txBox="1"/>
          <p:nvPr>
            <p:ph idx="1" type="body"/>
          </p:nvPr>
        </p:nvSpPr>
        <p:spPr>
          <a:xfrm>
            <a:off x="317500" y="943425"/>
            <a:ext cx="450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69" name="Google Shape;469;p52"/>
          <p:cNvSpPr txBox="1"/>
          <p:nvPr/>
        </p:nvSpPr>
        <p:spPr>
          <a:xfrm>
            <a:off x="4745925" y="2666525"/>
            <a:ext cx="44049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t/>
            </a:r>
            <a:endParaRPr/>
          </a:p>
          <a:p>
            <a:pPr indent="0" lvl="0" marL="0" marR="0" rtl="0" algn="ctr">
              <a:lnSpc>
                <a:spcPct val="100000"/>
              </a:lnSpc>
              <a:spcBef>
                <a:spcPts val="0"/>
              </a:spcBef>
              <a:spcAft>
                <a:spcPts val="0"/>
              </a:spcAft>
              <a:buClr>
                <a:srgbClr val="000000"/>
              </a:buClr>
              <a:buSzPts val="1400"/>
              <a:buFont typeface="Gill Sans"/>
              <a:buNone/>
            </a:pPr>
            <a:r>
              <a:rPr lang="en-US" u="sng">
                <a:solidFill>
                  <a:srgbClr val="0000FF"/>
                </a:solidFill>
                <a:latin typeface="Gill Sans"/>
                <a:ea typeface="Gill Sans"/>
                <a:cs typeface="Gill Sans"/>
                <a:sym typeface="Gill Sans"/>
                <a:hlinkClick r:id="rId3">
                  <a:extLst>
                    <a:ext uri="{A12FA001-AC4F-418D-AE19-62706E023703}">
                      <ahyp:hlinkClr val="tx"/>
                    </a:ext>
                  </a:extLst>
                </a:hlinkClick>
              </a:rPr>
              <a:t>https://events.linuxfoundation.org/open-mainframe-summit</a:t>
            </a:r>
            <a:endParaRPr b="0" i="0" sz="1400" u="none" cap="none" strike="noStrike">
              <a:solidFill>
                <a:srgbClr val="000000"/>
              </a:solidFill>
              <a:latin typeface="Gill Sans"/>
              <a:ea typeface="Gill Sans"/>
              <a:cs typeface="Gill Sans"/>
              <a:sym typeface="Gill Sans"/>
            </a:endParaRPr>
          </a:p>
        </p:txBody>
      </p:sp>
      <p:pic>
        <p:nvPicPr>
          <p:cNvPr id="470" name="Google Shape;470;p52"/>
          <p:cNvPicPr preferRelativeResize="0"/>
          <p:nvPr/>
        </p:nvPicPr>
        <p:blipFill>
          <a:blip r:embed="rId4">
            <a:alphaModFix/>
          </a:blip>
          <a:stretch>
            <a:fillRect/>
          </a:stretch>
        </p:blipFill>
        <p:spPr>
          <a:xfrm>
            <a:off x="5659562" y="922025"/>
            <a:ext cx="2577625" cy="1047150"/>
          </a:xfrm>
          <a:prstGeom prst="rect">
            <a:avLst/>
          </a:prstGeom>
          <a:noFill/>
          <a:ln>
            <a:noFill/>
          </a:ln>
        </p:spPr>
      </p:pic>
      <p:sp>
        <p:nvSpPr>
          <p:cNvPr id="471" name="Google Shape;471;p52"/>
          <p:cNvSpPr txBox="1"/>
          <p:nvPr/>
        </p:nvSpPr>
        <p:spPr>
          <a:xfrm>
            <a:off x="5261700" y="2069625"/>
            <a:ext cx="3263700" cy="8640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0"/>
              </a:spcAft>
              <a:buClr>
                <a:schemeClr val="dk1"/>
              </a:buClr>
              <a:buSzPts val="1100"/>
              <a:buFont typeface="Arial"/>
              <a:buNone/>
            </a:pPr>
            <a:r>
              <a:rPr b="1" lang="en-US" sz="1700"/>
              <a:t>September 22 – 23, 2021</a:t>
            </a:r>
            <a:endParaRPr b="1" sz="1700"/>
          </a:p>
          <a:p>
            <a:pPr indent="0" lvl="0" marL="0" rtl="0" algn="ctr">
              <a:lnSpc>
                <a:spcPct val="140000"/>
              </a:lnSpc>
              <a:spcBef>
                <a:spcPts val="400"/>
              </a:spcBef>
              <a:spcAft>
                <a:spcPts val="400"/>
              </a:spcAft>
              <a:buNone/>
            </a:pPr>
            <a:r>
              <a:rPr lang="en-US" sz="1700"/>
              <a:t>Virtual Event</a:t>
            </a:r>
            <a:endParaRPr>
              <a:latin typeface="Gill Sans"/>
              <a:ea typeface="Gill Sans"/>
              <a:cs typeface="Gill Sans"/>
              <a:sym typeface="Gill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262626"/>
              </a:buClr>
              <a:buSzPts val="3000"/>
              <a:buFont typeface="Gill Sans"/>
              <a:buNone/>
            </a:pPr>
            <a:r>
              <a:rPr lang="en-US"/>
              <a:t>Telling the “mainframer” story</a:t>
            </a:r>
            <a:endParaRPr/>
          </a:p>
        </p:txBody>
      </p:sp>
      <p:sp>
        <p:nvSpPr>
          <p:cNvPr id="477" name="Google Shape;477;p53"/>
          <p:cNvSpPr txBox="1"/>
          <p:nvPr>
            <p:ph idx="1" type="body"/>
          </p:nvPr>
        </p:nvSpPr>
        <p:spPr>
          <a:xfrm>
            <a:off x="317500" y="943429"/>
            <a:ext cx="4035839" cy="4128805"/>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https://www.openmainframeproject.org/news/podcast</a:t>
            </a:r>
            <a:r>
              <a:rPr lang="en-US"/>
              <a:t> </a:t>
            </a:r>
            <a:endParaRPr/>
          </a:p>
        </p:txBody>
      </p:sp>
      <p:pic>
        <p:nvPicPr>
          <p:cNvPr id="478" name="Google Shape;478;p53"/>
          <p:cNvPicPr preferRelativeResize="0"/>
          <p:nvPr/>
        </p:nvPicPr>
        <p:blipFill rotWithShape="1">
          <a:blip r:embed="rId4">
            <a:alphaModFix/>
          </a:blip>
          <a:srcRect b="0" l="0" r="0" t="0"/>
          <a:stretch/>
        </p:blipFill>
        <p:spPr>
          <a:xfrm>
            <a:off x="4532243" y="702259"/>
            <a:ext cx="4611757" cy="4369975"/>
          </a:xfrm>
          <a:prstGeom prst="rect">
            <a:avLst/>
          </a:prstGeom>
          <a:noFill/>
          <a:ln>
            <a:noFill/>
          </a:ln>
        </p:spPr>
      </p:pic>
      <p:pic>
        <p:nvPicPr>
          <p:cNvPr id="479" name="Google Shape;479;p53"/>
          <p:cNvPicPr preferRelativeResize="0"/>
          <p:nvPr/>
        </p:nvPicPr>
        <p:blipFill>
          <a:blip r:embed="rId5">
            <a:alphaModFix/>
          </a:blip>
          <a:stretch>
            <a:fillRect/>
          </a:stretch>
        </p:blipFill>
        <p:spPr>
          <a:xfrm>
            <a:off x="1549617" y="4109325"/>
            <a:ext cx="1571625" cy="381000"/>
          </a:xfrm>
          <a:prstGeom prst="rect">
            <a:avLst/>
          </a:prstGeom>
          <a:noFill/>
          <a:ln>
            <a:noFill/>
          </a:ln>
        </p:spPr>
      </p:pic>
      <p:grpSp>
        <p:nvGrpSpPr>
          <p:cNvPr id="480" name="Google Shape;480;p53"/>
          <p:cNvGrpSpPr/>
          <p:nvPr/>
        </p:nvGrpSpPr>
        <p:grpSpPr>
          <a:xfrm>
            <a:off x="879958" y="4525041"/>
            <a:ext cx="2910942" cy="381009"/>
            <a:chOff x="879958" y="4525041"/>
            <a:chExt cx="2910942" cy="381009"/>
          </a:xfrm>
        </p:grpSpPr>
        <p:pic>
          <p:nvPicPr>
            <p:cNvPr id="481" name="Google Shape;481;p53"/>
            <p:cNvPicPr preferRelativeResize="0"/>
            <p:nvPr/>
          </p:nvPicPr>
          <p:blipFill>
            <a:blip r:embed="rId6">
              <a:alphaModFix/>
            </a:blip>
            <a:stretch>
              <a:fillRect/>
            </a:stretch>
          </p:blipFill>
          <p:spPr>
            <a:xfrm>
              <a:off x="879958" y="4525041"/>
              <a:ext cx="1273042" cy="381000"/>
            </a:xfrm>
            <a:prstGeom prst="rect">
              <a:avLst/>
            </a:prstGeom>
            <a:noFill/>
            <a:ln>
              <a:noFill/>
            </a:ln>
          </p:spPr>
        </p:pic>
        <p:pic>
          <p:nvPicPr>
            <p:cNvPr id="482" name="Google Shape;482;p53"/>
            <p:cNvPicPr preferRelativeResize="0"/>
            <p:nvPr/>
          </p:nvPicPr>
          <p:blipFill>
            <a:blip r:embed="rId7">
              <a:alphaModFix/>
            </a:blip>
            <a:stretch>
              <a:fillRect/>
            </a:stretch>
          </p:blipFill>
          <p:spPr>
            <a:xfrm>
              <a:off x="2219275" y="4525050"/>
              <a:ext cx="1571625" cy="38100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54"/>
          <p:cNvPicPr preferRelativeResize="0"/>
          <p:nvPr/>
        </p:nvPicPr>
        <p:blipFill rotWithShape="1">
          <a:blip r:embed="rId3">
            <a:alphaModFix/>
          </a:blip>
          <a:srcRect b="15626" l="0" r="0" t="0"/>
          <a:stretch/>
        </p:blipFill>
        <p:spPr>
          <a:xfrm>
            <a:off x="0" y="-2025"/>
            <a:ext cx="9144000" cy="5143500"/>
          </a:xfrm>
          <a:prstGeom prst="rect">
            <a:avLst/>
          </a:prstGeom>
          <a:noFill/>
          <a:ln>
            <a:noFill/>
          </a:ln>
        </p:spPr>
      </p:pic>
      <p:sp>
        <p:nvSpPr>
          <p:cNvPr id="489" name="Google Shape;489;p54"/>
          <p:cNvSpPr txBox="1"/>
          <p:nvPr>
            <p:ph idx="4294967295" type="title"/>
          </p:nvPr>
        </p:nvSpPr>
        <p:spPr>
          <a:xfrm>
            <a:off x="86650" y="79675"/>
            <a:ext cx="1860300" cy="1094400"/>
          </a:xfrm>
          <a:prstGeom prst="rect">
            <a:avLst/>
          </a:prstGeom>
          <a:solidFill>
            <a:srgbClr val="E0DADA">
              <a:alpha val="48600"/>
            </a:srgbClr>
          </a:solidFill>
        </p:spPr>
        <p:txBody>
          <a:bodyPr anchorCtr="0" anchor="ctr" bIns="68575" lIns="68575" spcFirstLastPara="1" rIns="68575" wrap="square" tIns="68575">
            <a:noAutofit/>
          </a:bodyPr>
          <a:lstStyle/>
          <a:p>
            <a:pPr indent="0" lvl="0" marL="0" rtl="0" algn="l">
              <a:spcBef>
                <a:spcPts val="0"/>
              </a:spcBef>
              <a:spcAft>
                <a:spcPts val="0"/>
              </a:spcAft>
              <a:buNone/>
            </a:pPr>
            <a:r>
              <a:rPr lang="en-US" sz="2300">
                <a:solidFill>
                  <a:schemeClr val="lt1"/>
                </a:solidFill>
              </a:rPr>
              <a:t>Growing diversity in mainframe</a:t>
            </a:r>
            <a:endParaRPr sz="23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grpSp>
        <p:nvGrpSpPr>
          <p:cNvPr id="495" name="Google Shape;495;p55"/>
          <p:cNvGrpSpPr/>
          <p:nvPr/>
        </p:nvGrpSpPr>
        <p:grpSpPr>
          <a:xfrm>
            <a:off x="538150" y="1012723"/>
            <a:ext cx="8146800" cy="3660302"/>
            <a:chOff x="538125" y="1278798"/>
            <a:chExt cx="8146800" cy="3660302"/>
          </a:xfrm>
        </p:grpSpPr>
        <p:sp>
          <p:nvSpPr>
            <p:cNvPr id="496" name="Google Shape;496;p55"/>
            <p:cNvSpPr/>
            <p:nvPr/>
          </p:nvSpPr>
          <p:spPr>
            <a:xfrm>
              <a:off x="538125" y="1278800"/>
              <a:ext cx="8146800" cy="3660300"/>
            </a:xfrm>
            <a:prstGeom prst="rect">
              <a:avLst/>
            </a:prstGeom>
            <a:solidFill>
              <a:srgbClr val="F4F4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 name="Google Shape;497;p55"/>
            <p:cNvGrpSpPr/>
            <p:nvPr/>
          </p:nvGrpSpPr>
          <p:grpSpPr>
            <a:xfrm>
              <a:off x="538175" y="1278798"/>
              <a:ext cx="8146653" cy="3660258"/>
              <a:chOff x="-811455" y="0"/>
              <a:chExt cx="8888873" cy="4109417"/>
            </a:xfrm>
          </p:grpSpPr>
          <p:pic>
            <p:nvPicPr>
              <p:cNvPr id="498" name="Google Shape;498;p55"/>
              <p:cNvPicPr preferRelativeResize="0"/>
              <p:nvPr/>
            </p:nvPicPr>
            <p:blipFill>
              <a:blip r:embed="rId3">
                <a:alphaModFix/>
              </a:blip>
              <a:stretch>
                <a:fillRect/>
              </a:stretch>
            </p:blipFill>
            <p:spPr>
              <a:xfrm>
                <a:off x="4501524" y="2064384"/>
                <a:ext cx="1829755" cy="1990475"/>
              </a:xfrm>
              <a:prstGeom prst="rect">
                <a:avLst/>
              </a:prstGeom>
              <a:noFill/>
              <a:ln>
                <a:noFill/>
              </a:ln>
            </p:spPr>
          </p:pic>
          <p:pic>
            <p:nvPicPr>
              <p:cNvPr id="499" name="Google Shape;499;p55"/>
              <p:cNvPicPr preferRelativeResize="0"/>
              <p:nvPr/>
            </p:nvPicPr>
            <p:blipFill>
              <a:blip r:embed="rId4">
                <a:alphaModFix/>
              </a:blip>
              <a:stretch>
                <a:fillRect/>
              </a:stretch>
            </p:blipFill>
            <p:spPr>
              <a:xfrm>
                <a:off x="2671769" y="2066327"/>
                <a:ext cx="1829761" cy="1794443"/>
              </a:xfrm>
              <a:prstGeom prst="rect">
                <a:avLst/>
              </a:prstGeom>
              <a:noFill/>
              <a:ln>
                <a:noFill/>
              </a:ln>
            </p:spPr>
          </p:pic>
          <p:pic>
            <p:nvPicPr>
              <p:cNvPr id="500" name="Google Shape;500;p55"/>
              <p:cNvPicPr preferRelativeResize="0"/>
              <p:nvPr/>
            </p:nvPicPr>
            <p:blipFill>
              <a:blip r:embed="rId5">
                <a:alphaModFix/>
              </a:blip>
              <a:stretch>
                <a:fillRect/>
              </a:stretch>
            </p:blipFill>
            <p:spPr>
              <a:xfrm>
                <a:off x="909904" y="2064419"/>
                <a:ext cx="1761975" cy="1732121"/>
              </a:xfrm>
              <a:prstGeom prst="rect">
                <a:avLst/>
              </a:prstGeom>
              <a:noFill/>
              <a:ln>
                <a:noFill/>
              </a:ln>
            </p:spPr>
          </p:pic>
          <p:pic>
            <p:nvPicPr>
              <p:cNvPr id="501" name="Google Shape;501;p55"/>
              <p:cNvPicPr preferRelativeResize="0"/>
              <p:nvPr/>
            </p:nvPicPr>
            <p:blipFill>
              <a:blip r:embed="rId6">
                <a:alphaModFix/>
              </a:blip>
              <a:stretch>
                <a:fillRect/>
              </a:stretch>
            </p:blipFill>
            <p:spPr>
              <a:xfrm>
                <a:off x="-811455" y="2064391"/>
                <a:ext cx="1761974" cy="2045026"/>
              </a:xfrm>
              <a:prstGeom prst="rect">
                <a:avLst/>
              </a:prstGeom>
              <a:noFill/>
              <a:ln>
                <a:noFill/>
              </a:ln>
            </p:spPr>
          </p:pic>
          <p:pic>
            <p:nvPicPr>
              <p:cNvPr id="502" name="Google Shape;502;p55"/>
              <p:cNvPicPr preferRelativeResize="0"/>
              <p:nvPr/>
            </p:nvPicPr>
            <p:blipFill>
              <a:blip r:embed="rId7">
                <a:alphaModFix/>
              </a:blip>
              <a:stretch>
                <a:fillRect/>
              </a:stretch>
            </p:blipFill>
            <p:spPr>
              <a:xfrm>
                <a:off x="6209551" y="3"/>
                <a:ext cx="1867867" cy="2522202"/>
              </a:xfrm>
              <a:prstGeom prst="rect">
                <a:avLst/>
              </a:prstGeom>
              <a:noFill/>
              <a:ln>
                <a:noFill/>
              </a:ln>
            </p:spPr>
          </p:pic>
          <p:pic>
            <p:nvPicPr>
              <p:cNvPr id="503" name="Google Shape;503;p55"/>
              <p:cNvPicPr preferRelativeResize="0"/>
              <p:nvPr/>
            </p:nvPicPr>
            <p:blipFill>
              <a:blip r:embed="rId8">
                <a:alphaModFix/>
              </a:blip>
              <a:stretch>
                <a:fillRect/>
              </a:stretch>
            </p:blipFill>
            <p:spPr>
              <a:xfrm>
                <a:off x="-811442" y="2"/>
                <a:ext cx="3552279" cy="2077018"/>
              </a:xfrm>
              <a:prstGeom prst="rect">
                <a:avLst/>
              </a:prstGeom>
              <a:noFill/>
              <a:ln>
                <a:noFill/>
              </a:ln>
            </p:spPr>
          </p:pic>
          <p:pic>
            <p:nvPicPr>
              <p:cNvPr id="504" name="Google Shape;504;p55"/>
              <p:cNvPicPr preferRelativeResize="0"/>
              <p:nvPr/>
            </p:nvPicPr>
            <p:blipFill>
              <a:blip r:embed="rId9">
                <a:alphaModFix/>
              </a:blip>
              <a:stretch>
                <a:fillRect/>
              </a:stretch>
            </p:blipFill>
            <p:spPr>
              <a:xfrm>
                <a:off x="2740827" y="0"/>
                <a:ext cx="1761975" cy="2077025"/>
              </a:xfrm>
              <a:prstGeom prst="rect">
                <a:avLst/>
              </a:prstGeom>
              <a:noFill/>
              <a:ln>
                <a:noFill/>
              </a:ln>
            </p:spPr>
          </p:pic>
          <p:pic>
            <p:nvPicPr>
              <p:cNvPr id="505" name="Google Shape;505;p55"/>
              <p:cNvPicPr preferRelativeResize="0"/>
              <p:nvPr/>
            </p:nvPicPr>
            <p:blipFill>
              <a:blip r:embed="rId10">
                <a:alphaModFix/>
              </a:blip>
              <a:stretch>
                <a:fillRect/>
              </a:stretch>
            </p:blipFill>
            <p:spPr>
              <a:xfrm>
                <a:off x="4505935" y="0"/>
                <a:ext cx="1703625" cy="1675600"/>
              </a:xfrm>
              <a:prstGeom prst="rect">
                <a:avLst/>
              </a:prstGeom>
              <a:noFill/>
              <a:ln>
                <a:noFill/>
              </a:ln>
            </p:spPr>
          </p:pic>
        </p:grpSp>
      </p:grpSp>
      <p:sp>
        <p:nvSpPr>
          <p:cNvPr id="506" name="Google Shape;506;p55"/>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Open Mainframe Project Female Leadership</a:t>
            </a:r>
            <a:endParaRPr/>
          </a:p>
        </p:txBody>
      </p:sp>
      <p:sp>
        <p:nvSpPr>
          <p:cNvPr id="507" name="Google Shape;507;p55"/>
          <p:cNvSpPr txBox="1"/>
          <p:nvPr/>
        </p:nvSpPr>
        <p:spPr>
          <a:xfrm>
            <a:off x="2313550" y="4694700"/>
            <a:ext cx="45960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400">
                <a:solidFill>
                  <a:srgbClr val="262626"/>
                </a:solidFill>
                <a:latin typeface="Gill Sans"/>
                <a:ea typeface="Gill Sans"/>
                <a:cs typeface="Gill Sans"/>
                <a:sym typeface="Gill Sans"/>
              </a:rPr>
              <a:t>35% of Open Mainframe Project Leadership is Female</a:t>
            </a:r>
            <a:endParaRPr sz="1400">
              <a:solidFill>
                <a:srgbClr val="262626"/>
              </a:solidFill>
              <a:latin typeface="Gill Sans"/>
              <a:ea typeface="Gill Sans"/>
              <a:cs typeface="Gill Sans"/>
              <a:sym typeface="Gill Sans"/>
            </a:endParaRPr>
          </a:p>
        </p:txBody>
      </p:sp>
      <p:pic>
        <p:nvPicPr>
          <p:cNvPr id="508" name="Google Shape;508;p55"/>
          <p:cNvPicPr preferRelativeResize="0"/>
          <p:nvPr/>
        </p:nvPicPr>
        <p:blipFill>
          <a:blip r:embed="rId11">
            <a:alphaModFix/>
          </a:blip>
          <a:stretch>
            <a:fillRect/>
          </a:stretch>
        </p:blipFill>
        <p:spPr>
          <a:xfrm>
            <a:off x="7192900" y="2893150"/>
            <a:ext cx="1414200" cy="1519176"/>
          </a:xfrm>
          <a:prstGeom prst="rect">
            <a:avLst/>
          </a:prstGeom>
          <a:noFill/>
          <a:ln>
            <a:noFill/>
          </a:ln>
        </p:spPr>
      </p:pic>
      <p:pic>
        <p:nvPicPr>
          <p:cNvPr id="509" name="Google Shape;509;p55"/>
          <p:cNvPicPr preferRelativeResize="0"/>
          <p:nvPr/>
        </p:nvPicPr>
        <p:blipFill rotWithShape="1">
          <a:blip r:embed="rId12">
            <a:alphaModFix/>
          </a:blip>
          <a:srcRect b="0" l="0" r="0" t="2104"/>
          <a:stretch/>
        </p:blipFill>
        <p:spPr>
          <a:xfrm>
            <a:off x="3803125" y="1012725"/>
            <a:ext cx="1537750" cy="1880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6"/>
          <p:cNvSpPr txBox="1"/>
          <p:nvPr>
            <p:ph type="title"/>
          </p:nvPr>
        </p:nvSpPr>
        <p:spPr>
          <a:xfrm>
            <a:off x="333992" y="159442"/>
            <a:ext cx="7893900" cy="4473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sz="2400">
                <a:solidFill>
                  <a:srgbClr val="000000"/>
                </a:solidFill>
              </a:rPr>
              <a:t>Building a diverse and inclusive community</a:t>
            </a:r>
            <a:endParaRPr sz="2400">
              <a:solidFill>
                <a:srgbClr val="000000"/>
              </a:solidFill>
            </a:endParaRPr>
          </a:p>
        </p:txBody>
      </p:sp>
      <p:pic>
        <p:nvPicPr>
          <p:cNvPr id="515" name="Google Shape;515;p56"/>
          <p:cNvPicPr preferRelativeResize="0"/>
          <p:nvPr/>
        </p:nvPicPr>
        <p:blipFill>
          <a:blip r:embed="rId3">
            <a:alphaModFix/>
          </a:blip>
          <a:stretch>
            <a:fillRect/>
          </a:stretch>
        </p:blipFill>
        <p:spPr>
          <a:xfrm>
            <a:off x="5186675" y="1186175"/>
            <a:ext cx="3957326" cy="3957326"/>
          </a:xfrm>
          <a:prstGeom prst="rect">
            <a:avLst/>
          </a:prstGeom>
          <a:noFill/>
          <a:ln>
            <a:noFill/>
          </a:ln>
        </p:spPr>
      </p:pic>
      <p:sp>
        <p:nvSpPr>
          <p:cNvPr id="516" name="Google Shape;516;p56"/>
          <p:cNvSpPr txBox="1"/>
          <p:nvPr>
            <p:ph idx="1" type="body"/>
          </p:nvPr>
        </p:nvSpPr>
        <p:spPr>
          <a:xfrm>
            <a:off x="317500" y="943425"/>
            <a:ext cx="4869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a:t>The Open Mainframe Project promotes diverse and inclusive communities, partnering with groups and efforts to increase diversity in mainframe.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Clr>
                <a:schemeClr val="dk1"/>
              </a:buClr>
              <a:buSzPts val="1100"/>
              <a:buFont typeface="Arial"/>
              <a:buNone/>
            </a:pPr>
            <a:r>
              <a:rPr lang="en-US"/>
              <a:t>Check out our Diversity and Inclusion working group at </a:t>
            </a:r>
            <a:r>
              <a:rPr lang="en-US" u="sng">
                <a:solidFill>
                  <a:schemeClr val="hlink"/>
                </a:solidFill>
                <a:hlinkClick r:id="rId4"/>
              </a:rPr>
              <a:t>https://lists.openmainframeproject.org/g/wg-diversity</a:t>
            </a:r>
            <a:r>
              <a:rPr lang="en-US"/>
              <a:t>  and events at </a:t>
            </a:r>
            <a:r>
              <a:rPr lang="en-US" u="sng">
                <a:solidFill>
                  <a:schemeClr val="hlink"/>
                </a:solidFill>
                <a:hlinkClick r:id="rId5"/>
              </a:rPr>
              <a:t>https://www.openmainframeproject.org/events/category/diversity-inclusion</a:t>
            </a:r>
            <a:r>
              <a:rPr lang="en-US"/>
              <a:t>  </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OMP Ambassadors driving awareness</a:t>
            </a:r>
            <a:endParaRPr/>
          </a:p>
        </p:txBody>
      </p:sp>
      <p:sp>
        <p:nvSpPr>
          <p:cNvPr id="522" name="Google Shape;522;p57"/>
          <p:cNvSpPr txBox="1"/>
          <p:nvPr>
            <p:ph idx="1" type="body"/>
          </p:nvPr>
        </p:nvSpPr>
        <p:spPr>
          <a:xfrm>
            <a:off x="317500" y="943425"/>
            <a:ext cx="4247400" cy="2278500"/>
          </a:xfrm>
          <a:prstGeom prst="rect">
            <a:avLst/>
          </a:prstGeom>
        </p:spPr>
        <p:txBody>
          <a:bodyPr anchorCtr="0" anchor="t" bIns="91425" lIns="91425" spcFirstLastPara="1" rIns="91425" wrap="square" tIns="91425">
            <a:normAutofit fontScale="62500" lnSpcReduction="20000"/>
          </a:bodyPr>
          <a:lstStyle/>
          <a:p>
            <a:pPr indent="0" lvl="0" marL="0" rtl="0" algn="l">
              <a:spcBef>
                <a:spcPts val="400"/>
              </a:spcBef>
              <a:spcAft>
                <a:spcPts val="0"/>
              </a:spcAft>
              <a:buClr>
                <a:schemeClr val="dk1"/>
              </a:buClr>
              <a:buSzPct val="55000"/>
              <a:buFont typeface="Arial"/>
              <a:buNone/>
            </a:pPr>
            <a:r>
              <a:rPr lang="en-US"/>
              <a:t>Open Mainframe Project Ambassadors are individuals who are passionate about the mainframe technology, recognized for their expertise, and willing to help others learn about it and community. Successful ambassadors are people such as bloggers, influencers, evangelists who are already engaged with an Open Mainframe project in some way including contributing to forums, online groups, community events, etc.</a:t>
            </a:r>
            <a:endParaRPr/>
          </a:p>
          <a:p>
            <a:pPr indent="0" lvl="0" marL="0" rtl="0" algn="l">
              <a:spcBef>
                <a:spcPts val="400"/>
              </a:spcBef>
              <a:spcAft>
                <a:spcPts val="0"/>
              </a:spcAft>
              <a:buClr>
                <a:schemeClr val="dk1"/>
              </a:buClr>
              <a:buSzPct val="55000"/>
              <a:buFont typeface="Arial"/>
              <a:buNone/>
            </a:pPr>
            <a:r>
              <a:t/>
            </a:r>
            <a:endParaRPr/>
          </a:p>
          <a:p>
            <a:pPr indent="0" lvl="0" marL="0" rtl="0" algn="l">
              <a:spcBef>
                <a:spcPts val="400"/>
              </a:spcBef>
              <a:spcAft>
                <a:spcPts val="0"/>
              </a:spcAft>
              <a:buClr>
                <a:schemeClr val="dk1"/>
              </a:buClr>
              <a:buSzPct val="55000"/>
              <a:buFont typeface="Arial"/>
              <a:buNone/>
            </a:pPr>
            <a:r>
              <a:rPr lang="en-US"/>
              <a:t>If you would like an ambassador to speak at your event, please contact </a:t>
            </a:r>
            <a:r>
              <a:rPr lang="en-US" u="sng">
                <a:solidFill>
                  <a:schemeClr val="hlink"/>
                </a:solidFill>
                <a:hlinkClick r:id="rId3"/>
              </a:rPr>
              <a:t>pr@openmainframeproject.org</a:t>
            </a:r>
            <a:r>
              <a:rPr lang="en-US"/>
              <a:t> with the name of the conference, date and links.</a:t>
            </a:r>
            <a:endParaRPr/>
          </a:p>
          <a:p>
            <a:pPr indent="0" lvl="0" marL="0" rtl="0" algn="l">
              <a:spcBef>
                <a:spcPts val="400"/>
              </a:spcBef>
              <a:spcAft>
                <a:spcPts val="0"/>
              </a:spcAft>
              <a:buNone/>
            </a:pPr>
            <a:r>
              <a:t/>
            </a:r>
            <a:endParaRPr/>
          </a:p>
        </p:txBody>
      </p:sp>
      <p:pic>
        <p:nvPicPr>
          <p:cNvPr id="523" name="Google Shape;523;p57"/>
          <p:cNvPicPr preferRelativeResize="0"/>
          <p:nvPr/>
        </p:nvPicPr>
        <p:blipFill>
          <a:blip r:embed="rId4">
            <a:alphaModFix/>
          </a:blip>
          <a:stretch>
            <a:fillRect/>
          </a:stretch>
        </p:blipFill>
        <p:spPr>
          <a:xfrm>
            <a:off x="4662577" y="824750"/>
            <a:ext cx="4385799" cy="4103599"/>
          </a:xfrm>
          <a:prstGeom prst="rect">
            <a:avLst/>
          </a:prstGeom>
          <a:noFill/>
          <a:ln>
            <a:noFill/>
          </a:ln>
        </p:spPr>
      </p:pic>
      <p:pic>
        <p:nvPicPr>
          <p:cNvPr id="524" name="Google Shape;524;p57"/>
          <p:cNvPicPr preferRelativeResize="0"/>
          <p:nvPr/>
        </p:nvPicPr>
        <p:blipFill>
          <a:blip r:embed="rId5">
            <a:alphaModFix/>
          </a:blip>
          <a:stretch>
            <a:fillRect/>
          </a:stretch>
        </p:blipFill>
        <p:spPr>
          <a:xfrm>
            <a:off x="1419650" y="2945600"/>
            <a:ext cx="2043100" cy="204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8"/>
          <p:cNvSpPr txBox="1"/>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Bringing together the open source and mainframe conversation</a:t>
            </a:r>
            <a:endParaRPr sz="3000">
              <a:solidFill>
                <a:srgbClr val="262626"/>
              </a:solidFill>
              <a:latin typeface="Gill Sans"/>
              <a:ea typeface="Gill Sans"/>
              <a:cs typeface="Gill Sans"/>
              <a:sym typeface="Gill Sans"/>
            </a:endParaRPr>
          </a:p>
        </p:txBody>
      </p:sp>
      <p:sp>
        <p:nvSpPr>
          <p:cNvPr id="530" name="Google Shape;530;p58"/>
          <p:cNvSpPr txBox="1"/>
          <p:nvPr/>
        </p:nvSpPr>
        <p:spPr>
          <a:xfrm>
            <a:off x="4974336" y="4100165"/>
            <a:ext cx="35301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Community Forums</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https://community.openmainframeproject.org/</a:t>
            </a:r>
            <a:endParaRPr b="0" i="0" sz="1400" u="none" cap="none" strike="noStrike">
              <a:solidFill>
                <a:srgbClr val="000000"/>
              </a:solidFill>
              <a:latin typeface="Gill Sans"/>
              <a:ea typeface="Gill Sans"/>
              <a:cs typeface="Gill Sans"/>
              <a:sym typeface="Gill Sans"/>
            </a:endParaRPr>
          </a:p>
        </p:txBody>
      </p:sp>
      <p:sp>
        <p:nvSpPr>
          <p:cNvPr id="531" name="Google Shape;531;p58"/>
          <p:cNvSpPr txBox="1"/>
          <p:nvPr/>
        </p:nvSpPr>
        <p:spPr>
          <a:xfrm>
            <a:off x="680350" y="2889504"/>
            <a:ext cx="3020400" cy="52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Gill Sans"/>
              <a:buNone/>
            </a:pPr>
            <a:r>
              <a:rPr b="0" i="0" lang="en-US" sz="1400" u="none" cap="none" strike="noStrike">
                <a:solidFill>
                  <a:srgbClr val="000000"/>
                </a:solidFill>
                <a:latin typeface="Gill Sans"/>
                <a:ea typeface="Gill Sans"/>
                <a:cs typeface="Gill Sans"/>
                <a:sym typeface="Gill Sans"/>
              </a:rPr>
              <a:t>Slack Channel</a:t>
            </a:r>
            <a:endParaRPr/>
          </a:p>
          <a:p>
            <a:pPr indent="0" lvl="0" marL="0" marR="0" rtl="0" algn="ctr">
              <a:lnSpc>
                <a:spcPct val="100000"/>
              </a:lnSpc>
              <a:spcBef>
                <a:spcPts val="0"/>
              </a:spcBef>
              <a:spcAft>
                <a:spcPts val="0"/>
              </a:spcAft>
              <a:buClr>
                <a:srgbClr val="000000"/>
              </a:buClr>
              <a:buSzPts val="1400"/>
              <a:buFont typeface="Gill Sans"/>
              <a:buNone/>
            </a:pPr>
            <a:r>
              <a:rPr b="0" i="0" lang="en-US" sz="1400" u="sng" cap="none" strike="noStrike">
                <a:solidFill>
                  <a:srgbClr val="0000FF"/>
                </a:solidFill>
                <a:latin typeface="Gill Sans"/>
                <a:ea typeface="Gill Sans"/>
                <a:cs typeface="Gill Sans"/>
                <a:sym typeface="Gill Sans"/>
                <a:hlinkClick r:id="rId4">
                  <a:extLst>
                    <a:ext uri="{A12FA001-AC4F-418D-AE19-62706E023703}">
                      <ahyp:hlinkClr val="tx"/>
                    </a:ext>
                  </a:extLst>
                </a:hlinkClick>
              </a:rPr>
              <a:t>https://slack.openmainframeproject.org</a:t>
            </a:r>
            <a:endParaRPr b="0" i="0" sz="1400" u="none" cap="none" strike="noStrike">
              <a:solidFill>
                <a:srgbClr val="000000"/>
              </a:solidFill>
              <a:latin typeface="Gill Sans"/>
              <a:ea typeface="Gill Sans"/>
              <a:cs typeface="Gill Sans"/>
              <a:sym typeface="Gill Sans"/>
            </a:endParaRPr>
          </a:p>
        </p:txBody>
      </p:sp>
      <p:pic>
        <p:nvPicPr>
          <p:cNvPr id="532" name="Google Shape;532;p58"/>
          <p:cNvPicPr preferRelativeResize="0"/>
          <p:nvPr/>
        </p:nvPicPr>
        <p:blipFill rotWithShape="1">
          <a:blip r:embed="rId5">
            <a:alphaModFix/>
          </a:blip>
          <a:srcRect b="0" l="0" r="0" t="0"/>
          <a:stretch/>
        </p:blipFill>
        <p:spPr>
          <a:xfrm>
            <a:off x="1524313" y="1571827"/>
            <a:ext cx="1399325" cy="1399325"/>
          </a:xfrm>
          <a:prstGeom prst="rect">
            <a:avLst/>
          </a:prstGeom>
          <a:noFill/>
          <a:ln>
            <a:noFill/>
          </a:ln>
        </p:spPr>
      </p:pic>
      <p:pic>
        <p:nvPicPr>
          <p:cNvPr id="533" name="Google Shape;533;p58"/>
          <p:cNvPicPr preferRelativeResize="0"/>
          <p:nvPr/>
        </p:nvPicPr>
        <p:blipFill>
          <a:blip r:embed="rId6">
            <a:alphaModFix/>
          </a:blip>
          <a:stretch>
            <a:fillRect/>
          </a:stretch>
        </p:blipFill>
        <p:spPr>
          <a:xfrm>
            <a:off x="4554188" y="847875"/>
            <a:ext cx="4370423" cy="31957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537" name="Shape 537"/>
        <p:cNvGrpSpPr/>
        <p:nvPr/>
      </p:nvGrpSpPr>
      <p:grpSpPr>
        <a:xfrm>
          <a:off x="0" y="0"/>
          <a:ext cx="0" cy="0"/>
          <a:chOff x="0" y="0"/>
          <a:chExt cx="0" cy="0"/>
        </a:xfrm>
      </p:grpSpPr>
      <p:graphicFrame>
        <p:nvGraphicFramePr>
          <p:cNvPr id="538" name="Google Shape;538;p59"/>
          <p:cNvGraphicFramePr/>
          <p:nvPr/>
        </p:nvGraphicFramePr>
        <p:xfrm>
          <a:off x="-25" y="64400"/>
          <a:ext cx="3000000" cy="3000000"/>
        </p:xfrm>
        <a:graphic>
          <a:graphicData uri="http://schemas.openxmlformats.org/drawingml/2006/table">
            <a:tbl>
              <a:tblPr>
                <a:noFill/>
                <a:tableStyleId>{613CAB8E-9FDC-4FBC-80B3-120BF3814682}</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5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18</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40+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a:t>
                      </a:r>
                      <a:r>
                        <a:rPr b="1" lang="en-US" sz="2600">
                          <a:solidFill>
                            <a:srgbClr val="00B0F0"/>
                          </a:solidFill>
                        </a:rPr>
                        <a:t>0,000+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539" name="Google Shape;539;p59"/>
          <p:cNvPicPr preferRelativeResize="0"/>
          <p:nvPr/>
        </p:nvPicPr>
        <p:blipFill>
          <a:blip r:embed="rId3">
            <a:alphaModFix/>
          </a:blip>
          <a:stretch>
            <a:fillRect/>
          </a:stretch>
        </p:blipFill>
        <p:spPr>
          <a:xfrm>
            <a:off x="0" y="1532807"/>
            <a:ext cx="9143998" cy="36106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0"/>
          <p:cNvSpPr txBox="1"/>
          <p:nvPr/>
        </p:nvSpPr>
        <p:spPr>
          <a:xfrm>
            <a:off x="8228013" y="4803775"/>
            <a:ext cx="581100" cy="2730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pic>
        <p:nvPicPr>
          <p:cNvPr descr="02_section_01" id="546" name="Google Shape;546;p60"/>
          <p:cNvPicPr preferRelativeResize="0"/>
          <p:nvPr/>
        </p:nvPicPr>
        <p:blipFill rotWithShape="1">
          <a:blip r:embed="rId3">
            <a:alphaModFix/>
          </a:blip>
          <a:srcRect b="0" l="0" r="0" t="0"/>
          <a:stretch/>
        </p:blipFill>
        <p:spPr>
          <a:xfrm>
            <a:off x="388878" y="2778599"/>
            <a:ext cx="2573400" cy="1857300"/>
          </a:xfrm>
          <a:prstGeom prst="rect">
            <a:avLst/>
          </a:prstGeom>
          <a:noFill/>
          <a:ln>
            <a:noFill/>
          </a:ln>
          <a:effectLst>
            <a:outerShdw blurRad="50799" rotWithShape="0" algn="tl" dir="2700000" dist="38100">
              <a:srgbClr val="000000">
                <a:alpha val="40000"/>
              </a:srgbClr>
            </a:outerShdw>
          </a:effectLst>
        </p:spPr>
      </p:pic>
      <p:pic>
        <p:nvPicPr>
          <p:cNvPr descr="02_section_02" id="547" name="Google Shape;547;p60"/>
          <p:cNvPicPr preferRelativeResize="0"/>
          <p:nvPr/>
        </p:nvPicPr>
        <p:blipFill rotWithShape="1">
          <a:blip r:embed="rId4">
            <a:alphaModFix/>
          </a:blip>
          <a:srcRect b="0" l="0" r="0" t="0"/>
          <a:stretch/>
        </p:blipFill>
        <p:spPr>
          <a:xfrm>
            <a:off x="3197165" y="2780185"/>
            <a:ext cx="2578200" cy="1855800"/>
          </a:xfrm>
          <a:prstGeom prst="rect">
            <a:avLst/>
          </a:prstGeom>
          <a:noFill/>
          <a:ln>
            <a:noFill/>
          </a:ln>
          <a:effectLst>
            <a:outerShdw blurRad="50799" rotWithShape="0" algn="tl" dir="2700000" dist="38100">
              <a:srgbClr val="000000">
                <a:alpha val="40000"/>
              </a:srgbClr>
            </a:outerShdw>
          </a:effectLst>
        </p:spPr>
      </p:pic>
      <p:pic>
        <p:nvPicPr>
          <p:cNvPr descr="02_section_03" id="548" name="Google Shape;548;p60"/>
          <p:cNvPicPr preferRelativeResize="0"/>
          <p:nvPr/>
        </p:nvPicPr>
        <p:blipFill rotWithShape="1">
          <a:blip r:embed="rId5">
            <a:alphaModFix/>
          </a:blip>
          <a:srcRect b="0" l="0" r="0" t="0"/>
          <a:stretch/>
        </p:blipFill>
        <p:spPr>
          <a:xfrm>
            <a:off x="6053078" y="2762724"/>
            <a:ext cx="2578200" cy="1855800"/>
          </a:xfrm>
          <a:prstGeom prst="rect">
            <a:avLst/>
          </a:prstGeom>
          <a:noFill/>
          <a:ln>
            <a:noFill/>
          </a:ln>
          <a:effectLst>
            <a:outerShdw blurRad="50799" rotWithShape="0" algn="tl" dir="2700000" dist="38100">
              <a:srgbClr val="000000">
                <a:alpha val="40000"/>
              </a:srgbClr>
            </a:outerShdw>
          </a:effectLst>
        </p:spPr>
      </p:pic>
      <p:pic>
        <p:nvPicPr>
          <p:cNvPr descr="06" id="549" name="Google Shape;549;p60"/>
          <p:cNvPicPr preferRelativeResize="0"/>
          <p:nvPr/>
        </p:nvPicPr>
        <p:blipFill rotWithShape="1">
          <a:blip r:embed="rId6">
            <a:alphaModFix/>
          </a:blip>
          <a:srcRect b="0" l="0" r="0" t="0"/>
          <a:stretch/>
        </p:blipFill>
        <p:spPr>
          <a:xfrm>
            <a:off x="388878" y="900586"/>
            <a:ext cx="8229600" cy="2028900"/>
          </a:xfrm>
          <a:prstGeom prst="rect">
            <a:avLst/>
          </a:prstGeom>
          <a:noFill/>
          <a:ln>
            <a:noFill/>
          </a:ln>
          <a:effectLst>
            <a:outerShdw blurRad="50799" rotWithShape="0" algn="tl" dir="2700000" dist="38100">
              <a:srgbClr val="000000">
                <a:alpha val="40000"/>
              </a:srgbClr>
            </a:outerShdw>
          </a:effectLst>
        </p:spPr>
      </p:pic>
      <p:sp>
        <p:nvSpPr>
          <p:cNvPr id="550" name="Google Shape;550;p60"/>
          <p:cNvSpPr txBox="1"/>
          <p:nvPr/>
        </p:nvSpPr>
        <p:spPr>
          <a:xfrm>
            <a:off x="391112" y="1605436"/>
            <a:ext cx="8229600" cy="396900"/>
          </a:xfrm>
          <a:prstGeom prst="rect">
            <a:avLst/>
          </a:prstGeom>
          <a:solidFill>
            <a:srgbClr val="000000">
              <a:alpha val="69411"/>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500"/>
              <a:buFont typeface="Gill Sans"/>
              <a:buNone/>
            </a:pPr>
            <a:r>
              <a:rPr b="0" i="0" lang="en-US" sz="2000" u="none" cap="none" strike="noStrike">
                <a:solidFill>
                  <a:srgbClr val="FFFFFF"/>
                </a:solidFill>
                <a:latin typeface="Gill Sans"/>
                <a:ea typeface="Gill Sans"/>
                <a:cs typeface="Gill Sans"/>
                <a:sym typeface="Gill Sans"/>
              </a:rPr>
              <a:t>Open participation for all interested in Mainframe and Open Source</a:t>
            </a:r>
            <a:endParaRPr/>
          </a:p>
        </p:txBody>
      </p:sp>
      <p:sp>
        <p:nvSpPr>
          <p:cNvPr id="551" name="Google Shape;551;p60"/>
          <p:cNvSpPr txBox="1"/>
          <p:nvPr/>
        </p:nvSpPr>
        <p:spPr>
          <a:xfrm>
            <a:off x="566677" y="3029424"/>
            <a:ext cx="2220900" cy="1314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Join the community discussion via communication channels, social, and at events</a:t>
            </a:r>
            <a:endParaRPr/>
          </a:p>
        </p:txBody>
      </p:sp>
      <p:sp>
        <p:nvSpPr>
          <p:cNvPr id="552" name="Google Shape;552;p60"/>
          <p:cNvSpPr txBox="1"/>
          <p:nvPr/>
        </p:nvSpPr>
        <p:spPr>
          <a:xfrm>
            <a:off x="3386078" y="3037360"/>
            <a:ext cx="2220900" cy="1070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lang="en-US" sz="1600">
                <a:solidFill>
                  <a:srgbClr val="FFFFFF"/>
                </a:solidFill>
                <a:latin typeface="Gill Sans"/>
                <a:ea typeface="Gill Sans"/>
                <a:cs typeface="Gill Sans"/>
                <a:sym typeface="Gill Sans"/>
              </a:rPr>
              <a:t>19 </a:t>
            </a:r>
            <a:r>
              <a:rPr b="0" i="0" lang="en-US" sz="1600" u="none" cap="none" strike="noStrike">
                <a:solidFill>
                  <a:srgbClr val="FFFFFF"/>
                </a:solidFill>
                <a:latin typeface="Gill Sans"/>
                <a:ea typeface="Gill Sans"/>
                <a:cs typeface="Gill Sans"/>
                <a:sym typeface="Gill Sans"/>
              </a:rPr>
              <a:t>Shared R&amp;D open source projects and working groups </a:t>
            </a:r>
            <a:r>
              <a:rPr lang="en-US" sz="1600">
                <a:solidFill>
                  <a:srgbClr val="FFFFFF"/>
                </a:solidFill>
                <a:latin typeface="Gill Sans"/>
                <a:ea typeface="Gill Sans"/>
                <a:cs typeface="Gill Sans"/>
                <a:sym typeface="Gill Sans"/>
              </a:rPr>
              <a:t>- or bring your project to be hosted here</a:t>
            </a:r>
            <a:endParaRPr/>
          </a:p>
        </p:txBody>
      </p:sp>
      <p:sp>
        <p:nvSpPr>
          <p:cNvPr id="553" name="Google Shape;553;p60"/>
          <p:cNvSpPr txBox="1"/>
          <p:nvPr/>
        </p:nvSpPr>
        <p:spPr>
          <a:xfrm>
            <a:off x="6229289" y="3034185"/>
            <a:ext cx="2220900" cy="831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400"/>
              <a:buFont typeface="Gill Sans"/>
              <a:buNone/>
            </a:pPr>
            <a:r>
              <a:rPr b="0" i="0" lang="en-US" sz="1600" u="none" cap="none" strike="noStrike">
                <a:solidFill>
                  <a:srgbClr val="FFFFFF"/>
                </a:solidFill>
                <a:latin typeface="Gill Sans"/>
                <a:ea typeface="Gill Sans"/>
                <a:cs typeface="Gill Sans"/>
                <a:sym typeface="Gill Sans"/>
              </a:rPr>
              <a:t>Corporate sponsorship for showing stewardship in the community</a:t>
            </a:r>
            <a:endParaRPr b="0" i="0" sz="16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t/>
            </a:r>
            <a:endParaRPr sz="1600">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400"/>
              <a:buFont typeface="Gill Sans"/>
              <a:buNone/>
            </a:pPr>
            <a:r>
              <a:rPr lang="en-US" u="sng">
                <a:solidFill>
                  <a:schemeClr val="hlink"/>
                </a:solidFill>
                <a:latin typeface="Gill Sans"/>
                <a:ea typeface="Gill Sans"/>
                <a:cs typeface="Gill Sans"/>
                <a:sym typeface="Gill Sans"/>
                <a:hlinkClick r:id="rId7"/>
              </a:rPr>
              <a:t>https://www.openmainframeproject.org/about/join</a:t>
            </a:r>
            <a:r>
              <a:rPr lang="en-US">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p:txBody>
      </p:sp>
      <p:sp>
        <p:nvSpPr>
          <p:cNvPr id="554" name="Google Shape;554;p6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US"/>
              <a:t>How to </a:t>
            </a:r>
            <a:r>
              <a:rPr lang="en-US"/>
              <a:t>participate</a:t>
            </a:r>
            <a:r>
              <a:rPr lang="en-US"/>
              <a:t> in Open Mainframe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34"/>
          <p:cNvPicPr preferRelativeResize="0"/>
          <p:nvPr/>
        </p:nvPicPr>
        <p:blipFill rotWithShape="1">
          <a:blip r:embed="rId3">
            <a:alphaModFix/>
          </a:blip>
          <a:srcRect b="0" l="0" r="14361" t="0"/>
          <a:stretch/>
        </p:blipFill>
        <p:spPr>
          <a:xfrm>
            <a:off x="-1" y="0"/>
            <a:ext cx="6586524" cy="5143501"/>
          </a:xfrm>
          <a:prstGeom prst="rect">
            <a:avLst/>
          </a:prstGeom>
          <a:noFill/>
          <a:ln>
            <a:noFill/>
          </a:ln>
        </p:spPr>
      </p:pic>
      <p:sp>
        <p:nvSpPr>
          <p:cNvPr id="237" name="Google Shape;237;p34"/>
          <p:cNvSpPr txBox="1"/>
          <p:nvPr>
            <p:ph idx="1" type="body"/>
          </p:nvPr>
        </p:nvSpPr>
        <p:spPr>
          <a:xfrm>
            <a:off x="6586525" y="0"/>
            <a:ext cx="2557500" cy="5143500"/>
          </a:xfrm>
          <a:prstGeom prst="rect">
            <a:avLst/>
          </a:prstGeom>
          <a:solidFill>
            <a:schemeClr val="accent1"/>
          </a:solidFill>
        </p:spPr>
        <p:txBody>
          <a:bodyPr anchorCtr="0" anchor="t" bIns="91425" lIns="91425" spcFirstLastPara="1" rIns="91425" wrap="square" tIns="91425">
            <a:normAutofit lnSpcReduction="10000"/>
          </a:bodyPr>
          <a:lstStyle/>
          <a:p>
            <a:pPr indent="0" lvl="0" marL="0" rtl="0" algn="l">
              <a:spcBef>
                <a:spcPts val="400"/>
              </a:spcBef>
              <a:spcAft>
                <a:spcPts val="0"/>
              </a:spcAft>
              <a:buNone/>
            </a:pPr>
            <a:r>
              <a:rPr lang="en-US" sz="2300"/>
              <a:t>1960s thr</a:t>
            </a:r>
            <a:r>
              <a:rPr lang="en-US" sz="2300"/>
              <a:t>ough</a:t>
            </a:r>
            <a:r>
              <a:rPr lang="en-US" sz="2300"/>
              <a:t> mid 2000s</a:t>
            </a:r>
            <a:endParaRPr sz="2300"/>
          </a:p>
          <a:p>
            <a:pPr indent="0" lvl="0" marL="0" rtl="0" algn="l">
              <a:spcBef>
                <a:spcPts val="400"/>
              </a:spcBef>
              <a:spcAft>
                <a:spcPts val="0"/>
              </a:spcAft>
              <a:buNone/>
            </a:pPr>
            <a:r>
              <a:t/>
            </a:r>
            <a:endParaRPr/>
          </a:p>
          <a:p>
            <a:pPr indent="-355600" lvl="0" marL="457200" rtl="0" algn="l">
              <a:spcBef>
                <a:spcPts val="400"/>
              </a:spcBef>
              <a:spcAft>
                <a:spcPts val="0"/>
              </a:spcAft>
              <a:buSzPts val="2000"/>
              <a:buChar char="-"/>
            </a:pPr>
            <a:r>
              <a:rPr lang="en-US"/>
              <a:t>Physical infrastructure under one roof</a:t>
            </a:r>
            <a:endParaRPr/>
          </a:p>
          <a:p>
            <a:pPr indent="-355600" lvl="0" marL="457200" rtl="0" algn="l">
              <a:spcBef>
                <a:spcPts val="0"/>
              </a:spcBef>
              <a:spcAft>
                <a:spcPts val="0"/>
              </a:spcAft>
              <a:buSzPts val="2000"/>
              <a:buChar char="-"/>
            </a:pPr>
            <a:r>
              <a:rPr lang="en-US"/>
              <a:t>Proprietary</a:t>
            </a:r>
            <a:r>
              <a:rPr lang="en-US"/>
              <a:t>, single vendor to streamline support</a:t>
            </a:r>
            <a:endParaRPr/>
          </a:p>
          <a:p>
            <a:pPr indent="-355600" lvl="0" marL="457200" rtl="0" algn="l">
              <a:spcBef>
                <a:spcPts val="0"/>
              </a:spcBef>
              <a:spcAft>
                <a:spcPts val="0"/>
              </a:spcAft>
              <a:buSzPts val="2000"/>
              <a:buChar char="-"/>
            </a:pPr>
            <a:r>
              <a:rPr lang="en-US"/>
              <a:t>Slowly evolving - business adapted to technology </a:t>
            </a:r>
            <a:r>
              <a:rPr lang="en-US"/>
              <a:t>instead</a:t>
            </a:r>
            <a:r>
              <a:rPr lang="en-US"/>
              <a:t> of technology adapting to business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561" name="Google Shape;561;p6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562" name="Google Shape;562;p6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563" name="Google Shape;563;p6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564" name="Google Shape;564;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565" name="Google Shape;565;p6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566" name="Google Shape;566;p6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descr="12c copy" id="571" name="Google Shape;571;p6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572" name="Google Shape;572;p6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p6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74" name="Google Shape;574;p62"/>
          <p:cNvSpPr txBox="1"/>
          <p:nvPr>
            <p:ph idx="1" type="body"/>
          </p:nvPr>
        </p:nvSpPr>
        <p:spPr>
          <a:xfrm>
            <a:off x="317500" y="2749436"/>
            <a:ext cx="8369299" cy="2067854"/>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18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75" name="Google Shape;575;p6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76" name="Google Shape;576;p6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
        <p:nvSpPr>
          <p:cNvPr id="577" name="Google Shape;577;p62"/>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lang="en-US" sz="1000">
                <a:solidFill>
                  <a:srgbClr val="001F8E"/>
                </a:solidFill>
                <a:latin typeface="Gill Sans"/>
                <a:ea typeface="Gill Sans"/>
                <a:cs typeface="Gill Sans"/>
                <a:sym typeface="Gill Sans"/>
              </a:rPr>
              <a:t>‹#›</a:t>
            </a:fld>
            <a:endParaRPr sz="1000">
              <a:solidFill>
                <a:srgbClr val="001F8E"/>
              </a:solidFill>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3"/>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Endnotes</a:t>
            </a:r>
            <a:endParaRPr/>
          </a:p>
        </p:txBody>
      </p:sp>
      <p:sp>
        <p:nvSpPr>
          <p:cNvPr id="589" name="Google Shape;589;p64"/>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Slide 2, image from </a:t>
            </a:r>
            <a:r>
              <a:rPr lang="en-US" u="sng">
                <a:solidFill>
                  <a:schemeClr val="hlink"/>
                </a:solidFill>
                <a:hlinkClick r:id="rId3"/>
              </a:rPr>
              <a:t>https://www.flickr.com/photos/boston_public_library/6280049616/</a:t>
            </a:r>
            <a:r>
              <a:rPr lang="en-US"/>
              <a:t> </a:t>
            </a:r>
            <a:endParaRPr/>
          </a:p>
          <a:p>
            <a:pPr indent="-355600" lvl="0" marL="457200" rtl="0" algn="l">
              <a:spcBef>
                <a:spcPts val="0"/>
              </a:spcBef>
              <a:spcAft>
                <a:spcPts val="0"/>
              </a:spcAft>
              <a:buSzPts val="2000"/>
              <a:buChar char="-"/>
            </a:pPr>
            <a:r>
              <a:rPr lang="en-US"/>
              <a:t>Slide 3, image from </a:t>
            </a:r>
            <a:r>
              <a:rPr lang="en-US" u="sng">
                <a:solidFill>
                  <a:schemeClr val="hlink"/>
                </a:solidFill>
                <a:hlinkClick r:id="rId4"/>
              </a:rPr>
              <a:t>https://nara.getarchive.net/media/data-processing-technician-2nd-class-holt-monitors-a-telecommunications-console-4db71d</a:t>
            </a:r>
            <a:r>
              <a:rPr lang="en-US"/>
              <a:t> </a:t>
            </a:r>
            <a:endParaRPr/>
          </a:p>
          <a:p>
            <a:pPr indent="-355600" lvl="0" marL="457200" rtl="0" algn="l">
              <a:spcBef>
                <a:spcPts val="0"/>
              </a:spcBef>
              <a:spcAft>
                <a:spcPts val="0"/>
              </a:spcAft>
              <a:buSzPts val="2000"/>
              <a:buChar char="-"/>
            </a:pPr>
            <a:r>
              <a:rPr lang="en-US"/>
              <a:t>Slide 18, image from </a:t>
            </a:r>
            <a:r>
              <a:rPr lang="en-US" u="sng">
                <a:solidFill>
                  <a:schemeClr val="hlink"/>
                </a:solidFill>
                <a:hlinkClick r:id="rId5"/>
              </a:rPr>
              <a:t>https://pxhere.com/en/photo/1432563</a:t>
            </a:r>
            <a:r>
              <a:rPr lang="en-US"/>
              <a:t>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5"/>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
        <p:nvSpPr>
          <p:cNvPr id="595" name="Google Shape;595;p65"/>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800"/>
              <a:buFont typeface="Arial"/>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602" name="Google Shape;602;p6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609" name="Google Shape;609;p67"/>
          <p:cNvSpPr txBox="1"/>
          <p:nvPr>
            <p:ph idx="1" type="body"/>
          </p:nvPr>
        </p:nvSpPr>
        <p:spPr>
          <a:xfrm>
            <a:off x="317500" y="943425"/>
            <a:ext cx="8369400" cy="2250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Through our large audience, extensive media outreach, and with key partnership with publications such as </a:t>
            </a:r>
            <a:r>
              <a:rPr lang="en-US" u="sng">
                <a:solidFill>
                  <a:schemeClr val="hlink"/>
                </a:solidFill>
                <a:hlinkClick r:id="rId3"/>
              </a:rPr>
              <a:t>Linux.com</a:t>
            </a:r>
            <a:r>
              <a:rPr lang="en-US"/>
              <a:t>, </a:t>
            </a:r>
            <a:r>
              <a:rPr lang="en-US" u="sng">
                <a:solidFill>
                  <a:schemeClr val="hlink"/>
                </a:solidFill>
                <a:hlinkClick r:id="rId4"/>
              </a:rPr>
              <a:t>TFiR</a:t>
            </a:r>
            <a:r>
              <a:rPr lang="en-US"/>
              <a:t>, </a:t>
            </a:r>
            <a:r>
              <a:rPr lang="en-US" u="sng">
                <a:solidFill>
                  <a:schemeClr val="hlink"/>
                </a:solidFill>
                <a:hlinkClick r:id="rId5"/>
              </a:rPr>
              <a:t>TechChannel</a:t>
            </a:r>
            <a:r>
              <a:rPr lang="en-US"/>
              <a:t>, and </a:t>
            </a:r>
            <a:r>
              <a:rPr lang="en-US" u="sng">
                <a:solidFill>
                  <a:schemeClr val="hlink"/>
                </a:solidFill>
                <a:hlinkClick r:id="rId6"/>
              </a:rPr>
              <a:t>MediaOps</a:t>
            </a:r>
            <a:r>
              <a:rPr lang="en-US"/>
              <a:t>, you will be positioned to be a thought leader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We also support member announcements with social outreach and quotes from John Mertic as appropriate.</a:t>
            </a:r>
            <a:endParaRPr/>
          </a:p>
        </p:txBody>
      </p:sp>
      <p:grpSp>
        <p:nvGrpSpPr>
          <p:cNvPr id="610" name="Google Shape;610;p67"/>
          <p:cNvGrpSpPr/>
          <p:nvPr/>
        </p:nvGrpSpPr>
        <p:grpSpPr>
          <a:xfrm>
            <a:off x="867200" y="3194000"/>
            <a:ext cx="7409600" cy="1725500"/>
            <a:chOff x="1033450" y="3194000"/>
            <a:chExt cx="7409600" cy="1725500"/>
          </a:xfrm>
        </p:grpSpPr>
        <p:pic>
          <p:nvPicPr>
            <p:cNvPr id="611" name="Google Shape;611;p67"/>
            <p:cNvPicPr preferRelativeResize="0"/>
            <p:nvPr/>
          </p:nvPicPr>
          <p:blipFill>
            <a:blip r:embed="rId7">
              <a:alphaModFix/>
            </a:blip>
            <a:stretch>
              <a:fillRect/>
            </a:stretch>
          </p:blipFill>
          <p:spPr>
            <a:xfrm>
              <a:off x="1384350" y="3331538"/>
              <a:ext cx="733425" cy="619125"/>
            </a:xfrm>
            <a:prstGeom prst="rect">
              <a:avLst/>
            </a:prstGeom>
            <a:noFill/>
            <a:ln>
              <a:noFill/>
            </a:ln>
          </p:spPr>
        </p:pic>
        <p:pic>
          <p:nvPicPr>
            <p:cNvPr id="612" name="Google Shape;612;p67"/>
            <p:cNvPicPr preferRelativeResize="0"/>
            <p:nvPr/>
          </p:nvPicPr>
          <p:blipFill>
            <a:blip r:embed="rId8">
              <a:alphaModFix/>
            </a:blip>
            <a:stretch>
              <a:fillRect/>
            </a:stretch>
          </p:blipFill>
          <p:spPr>
            <a:xfrm>
              <a:off x="4205287" y="3274388"/>
              <a:ext cx="733425" cy="733425"/>
            </a:xfrm>
            <a:prstGeom prst="rect">
              <a:avLst/>
            </a:prstGeom>
            <a:noFill/>
            <a:ln>
              <a:noFill/>
            </a:ln>
          </p:spPr>
        </p:pic>
        <p:pic>
          <p:nvPicPr>
            <p:cNvPr id="613" name="Google Shape;613;p67"/>
            <p:cNvPicPr preferRelativeResize="0"/>
            <p:nvPr/>
          </p:nvPicPr>
          <p:blipFill>
            <a:blip r:embed="rId9">
              <a:alphaModFix/>
            </a:blip>
            <a:stretch>
              <a:fillRect/>
            </a:stretch>
          </p:blipFill>
          <p:spPr>
            <a:xfrm>
              <a:off x="7026199" y="3194000"/>
              <a:ext cx="894200" cy="894200"/>
            </a:xfrm>
            <a:prstGeom prst="rect">
              <a:avLst/>
            </a:prstGeom>
            <a:noFill/>
            <a:ln>
              <a:noFill/>
            </a:ln>
          </p:spPr>
        </p:pic>
        <p:sp>
          <p:nvSpPr>
            <p:cNvPr id="614" name="Google Shape;614;p67"/>
            <p:cNvSpPr txBox="1"/>
            <p:nvPr/>
          </p:nvSpPr>
          <p:spPr>
            <a:xfrm>
              <a:off x="1033450" y="4088200"/>
              <a:ext cx="1435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4000+ followers</a:t>
              </a:r>
              <a:endParaRPr>
                <a:latin typeface="Gill Sans"/>
                <a:ea typeface="Gill Sans"/>
                <a:cs typeface="Gill Sans"/>
                <a:sym typeface="Gill Sans"/>
              </a:endParaRPr>
            </a:p>
          </p:txBody>
        </p:sp>
        <p:sp>
          <p:nvSpPr>
            <p:cNvPr id="615" name="Google Shape;615;p67"/>
            <p:cNvSpPr txBox="1"/>
            <p:nvPr/>
          </p:nvSpPr>
          <p:spPr>
            <a:xfrm>
              <a:off x="3678276" y="4088200"/>
              <a:ext cx="17874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2400+ followers</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1350+ shares in 2020</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616" name="Google Shape;616;p67"/>
            <p:cNvSpPr txBox="1"/>
            <p:nvPr/>
          </p:nvSpPr>
          <p:spPr>
            <a:xfrm>
              <a:off x="6503550" y="4088200"/>
              <a:ext cx="1939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 global media articles in 2020 from 5 press announcements</a:t>
              </a:r>
              <a:endParaRPr>
                <a:latin typeface="Gill Sans"/>
                <a:ea typeface="Gill Sans"/>
                <a:cs typeface="Gill Sans"/>
                <a:sym typeface="Gill San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Be a part of Open Mainframe Summit</a:t>
            </a:r>
            <a:endParaRPr/>
          </a:p>
        </p:txBody>
      </p:sp>
      <p:sp>
        <p:nvSpPr>
          <p:cNvPr id="623" name="Google Shape;623;p68"/>
          <p:cNvSpPr txBox="1"/>
          <p:nvPr>
            <p:ph idx="1" type="body"/>
          </p:nvPr>
        </p:nvSpPr>
        <p:spPr>
          <a:xfrm>
            <a:off x="317500" y="943425"/>
            <a:ext cx="3931200" cy="3977100"/>
          </a:xfrm>
          <a:prstGeom prst="rect">
            <a:avLst/>
          </a:prstGeom>
        </p:spPr>
        <p:txBody>
          <a:bodyPr anchorCtr="0" anchor="t" bIns="91425" lIns="91425" spcFirstLastPara="1" rIns="91425" wrap="square" tIns="91425">
            <a:normAutofit fontScale="92500" lnSpcReduction="20000"/>
          </a:bodyPr>
          <a:lstStyle/>
          <a:p>
            <a:pPr indent="0" lvl="0" marL="0" rtl="0" algn="l">
              <a:spcBef>
                <a:spcPts val="400"/>
              </a:spcBef>
              <a:spcAft>
                <a:spcPts val="0"/>
              </a:spcAft>
              <a:buNone/>
            </a:pPr>
            <a:r>
              <a:rPr lang="en-US"/>
              <a:t>Open Mainframe Summit is the premier event focusing on the intersection of open source and the mainframe, bringing together thought leaders, executives, practitioners, and developers.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Learn more about the 2020 event in the </a:t>
            </a:r>
            <a:r>
              <a:rPr lang="en-US" u="sng">
                <a:solidFill>
                  <a:schemeClr val="hlink"/>
                </a:solidFill>
                <a:hlinkClick r:id="rId3"/>
              </a:rPr>
              <a:t>Open Mainframe Summit Transparency Report 2020</a:t>
            </a:r>
            <a:r>
              <a:rPr lang="en-US"/>
              <a:t>.</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Open Mainframe Project members receive discounts on sponsorship at Open Mainframe Summit - contact us to learn more!</a:t>
            </a:r>
            <a:endParaRPr/>
          </a:p>
        </p:txBody>
      </p:sp>
      <p:pic>
        <p:nvPicPr>
          <p:cNvPr id="624" name="Google Shape;624;p68"/>
          <p:cNvPicPr preferRelativeResize="0"/>
          <p:nvPr/>
        </p:nvPicPr>
        <p:blipFill>
          <a:blip r:embed="rId4">
            <a:alphaModFix/>
          </a:blip>
          <a:stretch>
            <a:fillRect/>
          </a:stretch>
        </p:blipFill>
        <p:spPr>
          <a:xfrm>
            <a:off x="4606743" y="969125"/>
            <a:ext cx="4000400" cy="1625150"/>
          </a:xfrm>
          <a:prstGeom prst="rect">
            <a:avLst/>
          </a:prstGeom>
          <a:noFill/>
          <a:ln>
            <a:noFill/>
          </a:ln>
        </p:spPr>
      </p:pic>
      <p:pic>
        <p:nvPicPr>
          <p:cNvPr id="625" name="Google Shape;625;p68"/>
          <p:cNvPicPr preferRelativeResize="0"/>
          <p:nvPr/>
        </p:nvPicPr>
        <p:blipFill>
          <a:blip r:embed="rId5">
            <a:alphaModFix/>
          </a:blip>
          <a:stretch>
            <a:fillRect/>
          </a:stretch>
        </p:blipFill>
        <p:spPr>
          <a:xfrm>
            <a:off x="4444689" y="2956650"/>
            <a:ext cx="4324524" cy="1625150"/>
          </a:xfrm>
          <a:prstGeom prst="rect">
            <a:avLst/>
          </a:prstGeom>
          <a:noFill/>
          <a:ln>
            <a:noFill/>
          </a:ln>
        </p:spPr>
      </p:pic>
      <p:sp>
        <p:nvSpPr>
          <p:cNvPr id="626" name="Google Shape;626;p68"/>
          <p:cNvSpPr txBox="1"/>
          <p:nvPr/>
        </p:nvSpPr>
        <p:spPr>
          <a:xfrm>
            <a:off x="4444700" y="4581800"/>
            <a:ext cx="1822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Stats from 2020 event</a:t>
            </a:r>
            <a:endParaRPr i="1" sz="1000">
              <a:latin typeface="Gill Sans"/>
              <a:ea typeface="Gill Sans"/>
              <a:cs typeface="Gill Sans"/>
              <a:sym typeface="Gill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9"/>
          <p:cNvSpPr txBox="1"/>
          <p:nvPr>
            <p:ph idx="12" type="sldNum"/>
          </p:nvPr>
        </p:nvSpPr>
        <p:spPr>
          <a:xfrm>
            <a:off x="8227785" y="4803546"/>
            <a:ext cx="580569" cy="273843"/>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633" name="Google Shape;633;p69"/>
          <p:cNvSpPr txBox="1"/>
          <p:nvPr>
            <p:ph type="title"/>
          </p:nvPr>
        </p:nvSpPr>
        <p:spPr>
          <a:xfrm>
            <a:off x="333992" y="159442"/>
            <a:ext cx="7893793" cy="447163"/>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t>
            </a:r>
            <a:r>
              <a:rPr lang="en-US"/>
              <a:t>areer opportunities in Mainframe</a:t>
            </a:r>
            <a:endParaRPr/>
          </a:p>
        </p:txBody>
      </p:sp>
      <p:sp>
        <p:nvSpPr>
          <p:cNvPr id="634" name="Google Shape;634;p69"/>
          <p:cNvSpPr txBox="1"/>
          <p:nvPr>
            <p:ph idx="1" type="body"/>
          </p:nvPr>
        </p:nvSpPr>
        <p:spPr>
          <a:xfrm>
            <a:off x="317500" y="943425"/>
            <a:ext cx="3198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Have your organization s</a:t>
            </a:r>
            <a:r>
              <a:rPr lang="en-US"/>
              <a:t>howcase to those coming to the Open Mainframe Project on members looking to hire. </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Not a job board - links to each member’s job listings. </a:t>
            </a:r>
            <a:endParaRPr/>
          </a:p>
          <a:p>
            <a:pPr indent="0" lvl="0" marL="0" rtl="0" algn="l">
              <a:spcBef>
                <a:spcPts val="400"/>
              </a:spcBef>
              <a:spcAft>
                <a:spcPts val="0"/>
              </a:spcAft>
              <a:buNone/>
            </a:pPr>
            <a:r>
              <a:t/>
            </a:r>
            <a:endParaRPr/>
          </a:p>
        </p:txBody>
      </p:sp>
      <p:pic>
        <p:nvPicPr>
          <p:cNvPr id="635" name="Google Shape;635;p69"/>
          <p:cNvPicPr preferRelativeResize="0"/>
          <p:nvPr/>
        </p:nvPicPr>
        <p:blipFill>
          <a:blip r:embed="rId3">
            <a:alphaModFix/>
          </a:blip>
          <a:stretch>
            <a:fillRect/>
          </a:stretch>
        </p:blipFill>
        <p:spPr>
          <a:xfrm>
            <a:off x="3985206" y="877375"/>
            <a:ext cx="5082592" cy="4200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Zowe Conformance Program</a:t>
            </a:r>
            <a:endParaRPr/>
          </a:p>
        </p:txBody>
      </p:sp>
      <p:sp>
        <p:nvSpPr>
          <p:cNvPr id="641" name="Google Shape;641;p70"/>
          <p:cNvSpPr txBox="1"/>
          <p:nvPr>
            <p:ph idx="1" type="body"/>
          </p:nvPr>
        </p:nvSpPr>
        <p:spPr>
          <a:xfrm>
            <a:off x="317500" y="943425"/>
            <a:ext cx="55239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400"/>
              <a:t>The Zowe Conformance Program aims to give users the confidence that when they use a product, app, or distribution that leverages Zowe they can expect a high level of common functionality, interoperability and user experience.  </a:t>
            </a:r>
            <a:endParaRPr sz="1400"/>
          </a:p>
          <a:p>
            <a:pPr indent="0" lvl="0" marL="0" rtl="0" algn="l">
              <a:spcBef>
                <a:spcPts val="400"/>
              </a:spcBef>
              <a:spcAft>
                <a:spcPts val="0"/>
              </a:spcAft>
              <a:buClr>
                <a:schemeClr val="dk1"/>
              </a:buClr>
              <a:buSzPts val="1100"/>
              <a:buFont typeface="Arial"/>
              <a:buNone/>
            </a:pPr>
            <a:r>
              <a:rPr lang="en-US" sz="1400"/>
              <a:t>Conformance provides Independent Software Vendors (ISVs), System Integrators (SIs) and end users greater confidence that their software will behave as expected. Just like Zowe, the Conformance program will continue to evolve and is being developed by committers and contributors in the community. The Zowe Conformance Program is administered by the Open Mainframe Project.</a:t>
            </a:r>
            <a:endParaRPr sz="1400"/>
          </a:p>
          <a:p>
            <a:pPr indent="0" lvl="0" marL="0" rtl="0" algn="l">
              <a:spcBef>
                <a:spcPts val="400"/>
              </a:spcBef>
              <a:spcAft>
                <a:spcPts val="0"/>
              </a:spcAft>
              <a:buNone/>
            </a:pPr>
            <a:r>
              <a:rPr lang="en-US" sz="1400"/>
              <a:t>All vendors are invited to submit conformance testing results for review and approval by the Open Mainframe Project. If your company provides software based on Zowe, we encourage you to get certified today.</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400"/>
              <a:t>More details at </a:t>
            </a:r>
            <a:r>
              <a:rPr lang="en-US" sz="1400" u="sng">
                <a:solidFill>
                  <a:schemeClr val="hlink"/>
                </a:solidFill>
                <a:hlinkClick r:id="rId3"/>
              </a:rPr>
              <a:t>https://www.openmainframeproject.org/projects/zowe/conformance</a:t>
            </a:r>
            <a:r>
              <a:rPr lang="en-US" sz="1400"/>
              <a:t> </a:t>
            </a:r>
            <a:endParaRPr sz="1400"/>
          </a:p>
          <a:p>
            <a:pPr indent="0" lvl="0" marL="0" rtl="0" algn="l">
              <a:spcBef>
                <a:spcPts val="400"/>
              </a:spcBef>
              <a:spcAft>
                <a:spcPts val="0"/>
              </a:spcAft>
              <a:buNone/>
            </a:pPr>
            <a:r>
              <a:t/>
            </a:r>
            <a:endParaRPr sz="1400"/>
          </a:p>
        </p:txBody>
      </p:sp>
      <p:pic>
        <p:nvPicPr>
          <p:cNvPr id="642" name="Google Shape;642;p70"/>
          <p:cNvPicPr preferRelativeResize="0"/>
          <p:nvPr/>
        </p:nvPicPr>
        <p:blipFill rotWithShape="1">
          <a:blip r:embed="rId4">
            <a:alphaModFix/>
          </a:blip>
          <a:srcRect b="29464" l="67610" r="1329" t="6967"/>
          <a:stretch/>
        </p:blipFill>
        <p:spPr>
          <a:xfrm>
            <a:off x="6282425" y="1745100"/>
            <a:ext cx="2516626" cy="3269801"/>
          </a:xfrm>
          <a:prstGeom prst="rect">
            <a:avLst/>
          </a:prstGeom>
          <a:noFill/>
          <a:ln>
            <a:noFill/>
          </a:ln>
        </p:spPr>
      </p:pic>
      <p:pic>
        <p:nvPicPr>
          <p:cNvPr id="643" name="Google Shape;643;p70"/>
          <p:cNvPicPr preferRelativeResize="0"/>
          <p:nvPr/>
        </p:nvPicPr>
        <p:blipFill>
          <a:blip r:embed="rId5">
            <a:alphaModFix/>
          </a:blip>
          <a:stretch>
            <a:fillRect/>
          </a:stretch>
        </p:blipFill>
        <p:spPr>
          <a:xfrm>
            <a:off x="6637063" y="702952"/>
            <a:ext cx="1807348" cy="9459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Infrastructure evolves</a:t>
            </a:r>
            <a:endParaRPr/>
          </a:p>
        </p:txBody>
      </p:sp>
      <p:grpSp>
        <p:nvGrpSpPr>
          <p:cNvPr id="244" name="Google Shape;244;p35"/>
          <p:cNvGrpSpPr/>
          <p:nvPr/>
        </p:nvGrpSpPr>
        <p:grpSpPr>
          <a:xfrm>
            <a:off x="55741" y="1810614"/>
            <a:ext cx="9012492" cy="2151477"/>
            <a:chOff x="448071" y="2863559"/>
            <a:chExt cx="8294213" cy="1834166"/>
          </a:xfrm>
        </p:grpSpPr>
        <p:cxnSp>
          <p:nvCxnSpPr>
            <p:cNvPr id="245" name="Google Shape;245;p35"/>
            <p:cNvCxnSpPr/>
            <p:nvPr/>
          </p:nvCxnSpPr>
          <p:spPr>
            <a:xfrm>
              <a:off x="6899885" y="3448693"/>
              <a:ext cx="0" cy="690600"/>
            </a:xfrm>
            <a:prstGeom prst="straightConnector1">
              <a:avLst/>
            </a:prstGeom>
            <a:noFill/>
            <a:ln cap="flat" cmpd="sng" w="25400">
              <a:solidFill>
                <a:srgbClr val="C2645A"/>
              </a:solidFill>
              <a:prstDash val="solid"/>
              <a:round/>
              <a:headEnd len="sm" w="sm" type="none"/>
              <a:tailEnd len="sm" w="sm" type="none"/>
            </a:ln>
          </p:spPr>
        </p:cxnSp>
        <p:sp>
          <p:nvSpPr>
            <p:cNvPr id="246" name="Google Shape;246;p35"/>
            <p:cNvSpPr/>
            <p:nvPr/>
          </p:nvSpPr>
          <p:spPr>
            <a:xfrm>
              <a:off x="6509342" y="2873045"/>
              <a:ext cx="779100" cy="779100"/>
            </a:xfrm>
            <a:prstGeom prst="ellipse">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47" name="Google Shape;247;p35"/>
            <p:cNvSpPr txBox="1"/>
            <p:nvPr/>
          </p:nvSpPr>
          <p:spPr>
            <a:xfrm>
              <a:off x="6462136" y="3122732"/>
              <a:ext cx="8577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Containers</a:t>
              </a:r>
              <a:endParaRPr b="0" i="0" sz="1000" u="none" cap="none" strike="noStrike">
                <a:solidFill>
                  <a:srgbClr val="FFFFFF"/>
                </a:solidFill>
                <a:latin typeface="Century Gothic"/>
                <a:ea typeface="Century Gothic"/>
                <a:cs typeface="Century Gothic"/>
                <a:sym typeface="Century Gothic"/>
              </a:endParaRPr>
            </a:p>
          </p:txBody>
        </p:sp>
        <p:cxnSp>
          <p:nvCxnSpPr>
            <p:cNvPr id="248" name="Google Shape;248;p35"/>
            <p:cNvCxnSpPr/>
            <p:nvPr/>
          </p:nvCxnSpPr>
          <p:spPr>
            <a:xfrm>
              <a:off x="7908874" y="3495007"/>
              <a:ext cx="0" cy="480900"/>
            </a:xfrm>
            <a:prstGeom prst="straightConnector1">
              <a:avLst/>
            </a:prstGeom>
            <a:noFill/>
            <a:ln cap="flat" cmpd="sng" w="25400">
              <a:solidFill>
                <a:srgbClr val="EA933E"/>
              </a:solidFill>
              <a:prstDash val="solid"/>
              <a:round/>
              <a:headEnd len="sm" w="sm" type="none"/>
              <a:tailEnd len="sm" w="sm" type="none"/>
            </a:ln>
          </p:spPr>
        </p:cxnSp>
        <p:sp>
          <p:nvSpPr>
            <p:cNvPr id="249" name="Google Shape;249;p35"/>
            <p:cNvSpPr/>
            <p:nvPr/>
          </p:nvSpPr>
          <p:spPr>
            <a:xfrm>
              <a:off x="7500938" y="2863559"/>
              <a:ext cx="779100" cy="779100"/>
            </a:xfrm>
            <a:prstGeom prst="ellipse">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0" name="Google Shape;250;p35"/>
            <p:cNvSpPr txBox="1"/>
            <p:nvPr/>
          </p:nvSpPr>
          <p:spPr>
            <a:xfrm>
              <a:off x="7569511" y="3023504"/>
              <a:ext cx="6261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Cloud</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Native</a:t>
              </a:r>
              <a:endParaRPr b="0" i="0" sz="1000" u="none" cap="none" strike="noStrike">
                <a:solidFill>
                  <a:srgbClr val="FFFFFF"/>
                </a:solidFill>
                <a:latin typeface="Century Gothic"/>
                <a:ea typeface="Century Gothic"/>
                <a:cs typeface="Century Gothic"/>
                <a:sym typeface="Century Gothic"/>
              </a:endParaRPr>
            </a:p>
          </p:txBody>
        </p:sp>
        <p:cxnSp>
          <p:nvCxnSpPr>
            <p:cNvPr id="251" name="Google Shape;251;p35"/>
            <p:cNvCxnSpPr/>
            <p:nvPr/>
          </p:nvCxnSpPr>
          <p:spPr>
            <a:xfrm>
              <a:off x="944545" y="3448693"/>
              <a:ext cx="0" cy="690600"/>
            </a:xfrm>
            <a:prstGeom prst="straightConnector1">
              <a:avLst/>
            </a:prstGeom>
            <a:noFill/>
            <a:ln cap="flat" cmpd="sng" w="25400">
              <a:solidFill>
                <a:srgbClr val="FBB03B"/>
              </a:solidFill>
              <a:prstDash val="solid"/>
              <a:round/>
              <a:headEnd len="sm" w="sm" type="none"/>
              <a:tailEnd len="sm" w="sm" type="none"/>
            </a:ln>
          </p:spPr>
        </p:cxnSp>
        <p:cxnSp>
          <p:nvCxnSpPr>
            <p:cNvPr id="252" name="Google Shape;252;p35"/>
            <p:cNvCxnSpPr/>
            <p:nvPr/>
          </p:nvCxnSpPr>
          <p:spPr>
            <a:xfrm>
              <a:off x="4944173" y="3448693"/>
              <a:ext cx="0" cy="690600"/>
            </a:xfrm>
            <a:prstGeom prst="straightConnector1">
              <a:avLst/>
            </a:prstGeom>
            <a:noFill/>
            <a:ln cap="flat" cmpd="sng" w="25400">
              <a:solidFill>
                <a:srgbClr val="000090"/>
              </a:solidFill>
              <a:prstDash val="solid"/>
              <a:round/>
              <a:headEnd len="sm" w="sm" type="none"/>
              <a:tailEnd len="sm" w="sm" type="none"/>
            </a:ln>
          </p:spPr>
        </p:cxnSp>
        <p:sp>
          <p:nvSpPr>
            <p:cNvPr id="253" name="Google Shape;253;p35"/>
            <p:cNvSpPr/>
            <p:nvPr/>
          </p:nvSpPr>
          <p:spPr>
            <a:xfrm>
              <a:off x="4553630" y="2873045"/>
              <a:ext cx="779100" cy="779100"/>
            </a:xfrm>
            <a:prstGeom prst="ellipse">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4" name="Google Shape;254;p35"/>
            <p:cNvSpPr txBox="1"/>
            <p:nvPr/>
          </p:nvSpPr>
          <p:spPr>
            <a:xfrm>
              <a:off x="4609865" y="2980697"/>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b="0" i="0" sz="1000" u="none" cap="none" strike="noStrike">
                <a:solidFill>
                  <a:srgbClr val="FFFFFF"/>
                </a:solidFill>
                <a:latin typeface="Century Gothic"/>
                <a:ea typeface="Century Gothic"/>
                <a:cs typeface="Century Gothic"/>
                <a:sym typeface="Century Gothic"/>
              </a:endParaRPr>
            </a:p>
          </p:txBody>
        </p:sp>
        <p:cxnSp>
          <p:nvCxnSpPr>
            <p:cNvPr id="255" name="Google Shape;255;p35"/>
            <p:cNvCxnSpPr/>
            <p:nvPr/>
          </p:nvCxnSpPr>
          <p:spPr>
            <a:xfrm>
              <a:off x="3941541" y="3448693"/>
              <a:ext cx="0" cy="690600"/>
            </a:xfrm>
            <a:prstGeom prst="straightConnector1">
              <a:avLst/>
            </a:prstGeom>
            <a:noFill/>
            <a:ln cap="flat" cmpd="sng" w="25400">
              <a:solidFill>
                <a:srgbClr val="660066"/>
              </a:solidFill>
              <a:prstDash val="solid"/>
              <a:round/>
              <a:headEnd len="sm" w="sm" type="none"/>
              <a:tailEnd len="sm" w="sm" type="none"/>
            </a:ln>
          </p:spPr>
        </p:cxnSp>
        <p:sp>
          <p:nvSpPr>
            <p:cNvPr id="256" name="Google Shape;256;p35"/>
            <p:cNvSpPr/>
            <p:nvPr/>
          </p:nvSpPr>
          <p:spPr>
            <a:xfrm>
              <a:off x="3550998" y="2873045"/>
              <a:ext cx="779100" cy="779100"/>
            </a:xfrm>
            <a:prstGeom prst="ellipse">
              <a:avLst/>
            </a:prstGeom>
            <a:solidFill>
              <a:srgbClr val="6600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57" name="Google Shape;257;p35"/>
            <p:cNvSpPr txBox="1"/>
            <p:nvPr/>
          </p:nvSpPr>
          <p:spPr>
            <a:xfrm>
              <a:off x="3683469" y="3139442"/>
              <a:ext cx="4983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58" name="Google Shape;258;p35"/>
            <p:cNvCxnSpPr/>
            <p:nvPr/>
          </p:nvCxnSpPr>
          <p:spPr>
            <a:xfrm>
              <a:off x="5953162" y="3495007"/>
              <a:ext cx="0" cy="480900"/>
            </a:xfrm>
            <a:prstGeom prst="straightConnector1">
              <a:avLst/>
            </a:prstGeom>
            <a:noFill/>
            <a:ln cap="flat" cmpd="sng" w="25400">
              <a:solidFill>
                <a:srgbClr val="0070C0"/>
              </a:solidFill>
              <a:prstDash val="solid"/>
              <a:round/>
              <a:headEnd len="sm" w="sm" type="none"/>
              <a:tailEnd len="sm" w="sm" type="none"/>
            </a:ln>
          </p:spPr>
        </p:cxnSp>
        <p:sp>
          <p:nvSpPr>
            <p:cNvPr id="259" name="Google Shape;259;p35"/>
            <p:cNvSpPr/>
            <p:nvPr/>
          </p:nvSpPr>
          <p:spPr>
            <a:xfrm rot="5400000">
              <a:off x="8426084" y="3839313"/>
              <a:ext cx="339600" cy="292800"/>
            </a:xfrm>
            <a:prstGeom prst="triangle">
              <a:avLst>
                <a:gd fmla="val 50000" name="adj"/>
              </a:avLst>
            </a:prstGeom>
            <a:solidFill>
              <a:srgbClr val="C0D32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0" name="Google Shape;260;p35"/>
            <p:cNvSpPr/>
            <p:nvPr/>
          </p:nvSpPr>
          <p:spPr>
            <a:xfrm>
              <a:off x="5545226" y="2863559"/>
              <a:ext cx="779100" cy="779100"/>
            </a:xfrm>
            <a:prstGeom prst="ellipse">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1" name="Google Shape;261;p35"/>
            <p:cNvSpPr txBox="1"/>
            <p:nvPr/>
          </p:nvSpPr>
          <p:spPr>
            <a:xfrm>
              <a:off x="5601461" y="2973374"/>
              <a:ext cx="651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Open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 Source</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PaaS</a:t>
              </a:r>
              <a:endParaRPr b="0" i="0" sz="1000" u="none" cap="none" strike="noStrike">
                <a:solidFill>
                  <a:srgbClr val="FFFFFF"/>
                </a:solidFill>
                <a:latin typeface="Century Gothic"/>
                <a:ea typeface="Century Gothic"/>
                <a:cs typeface="Century Gothic"/>
                <a:sym typeface="Century Gothic"/>
              </a:endParaRPr>
            </a:p>
          </p:txBody>
        </p:sp>
        <p:cxnSp>
          <p:nvCxnSpPr>
            <p:cNvPr id="262" name="Google Shape;262;p35"/>
            <p:cNvCxnSpPr/>
            <p:nvPr/>
          </p:nvCxnSpPr>
          <p:spPr>
            <a:xfrm>
              <a:off x="2929258" y="3448693"/>
              <a:ext cx="0" cy="690600"/>
            </a:xfrm>
            <a:prstGeom prst="straightConnector1">
              <a:avLst/>
            </a:prstGeom>
            <a:noFill/>
            <a:ln cap="flat" cmpd="sng" w="25400">
              <a:solidFill>
                <a:srgbClr val="65B8CB"/>
              </a:solidFill>
              <a:prstDash val="solid"/>
              <a:round/>
              <a:headEnd len="sm" w="sm" type="none"/>
              <a:tailEnd len="sm" w="sm" type="none"/>
            </a:ln>
          </p:spPr>
        </p:cxnSp>
        <p:sp>
          <p:nvSpPr>
            <p:cNvPr id="263" name="Google Shape;263;p35"/>
            <p:cNvSpPr/>
            <p:nvPr/>
          </p:nvSpPr>
          <p:spPr>
            <a:xfrm>
              <a:off x="2538715" y="2873045"/>
              <a:ext cx="779100" cy="779100"/>
            </a:xfrm>
            <a:prstGeom prst="ellipse">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cxnSp>
          <p:nvCxnSpPr>
            <p:cNvPr id="264" name="Google Shape;264;p35"/>
            <p:cNvCxnSpPr/>
            <p:nvPr/>
          </p:nvCxnSpPr>
          <p:spPr>
            <a:xfrm>
              <a:off x="1926626" y="3448693"/>
              <a:ext cx="0" cy="690600"/>
            </a:xfrm>
            <a:prstGeom prst="straightConnector1">
              <a:avLst/>
            </a:prstGeom>
            <a:noFill/>
            <a:ln cap="flat" cmpd="sng" w="25400">
              <a:solidFill>
                <a:srgbClr val="89B449"/>
              </a:solidFill>
              <a:prstDash val="solid"/>
              <a:round/>
              <a:headEnd len="sm" w="sm" type="none"/>
              <a:tailEnd len="sm" w="sm" type="none"/>
            </a:ln>
          </p:spPr>
        </p:cxnSp>
        <p:sp>
          <p:nvSpPr>
            <p:cNvPr id="265" name="Google Shape;265;p35"/>
            <p:cNvSpPr/>
            <p:nvPr/>
          </p:nvSpPr>
          <p:spPr>
            <a:xfrm>
              <a:off x="1536083" y="2873045"/>
              <a:ext cx="779100" cy="779100"/>
            </a:xfrm>
            <a:prstGeom prst="ellipse">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6" name="Google Shape;266;p35"/>
            <p:cNvSpPr txBox="1"/>
            <p:nvPr/>
          </p:nvSpPr>
          <p:spPr>
            <a:xfrm>
              <a:off x="1525761" y="3106022"/>
              <a:ext cx="7839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Virtualiza-</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tion</a:t>
              </a:r>
              <a:endParaRPr b="0" i="0" sz="1000" u="none" cap="none" strike="noStrike">
                <a:solidFill>
                  <a:srgbClr val="FFFFFF"/>
                </a:solidFill>
                <a:latin typeface="Century Gothic"/>
                <a:ea typeface="Century Gothic"/>
                <a:cs typeface="Century Gothic"/>
                <a:sym typeface="Century Gothic"/>
              </a:endParaRPr>
            </a:p>
          </p:txBody>
        </p:sp>
        <p:sp>
          <p:nvSpPr>
            <p:cNvPr id="267" name="Google Shape;267;p35"/>
            <p:cNvSpPr/>
            <p:nvPr/>
          </p:nvSpPr>
          <p:spPr>
            <a:xfrm>
              <a:off x="448071" y="3816262"/>
              <a:ext cx="1002300" cy="339300"/>
            </a:xfrm>
            <a:prstGeom prst="rect">
              <a:avLst/>
            </a:prstGeom>
            <a:solidFill>
              <a:srgbClr val="FCB1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8" name="Google Shape;268;p35"/>
            <p:cNvSpPr/>
            <p:nvPr/>
          </p:nvSpPr>
          <p:spPr>
            <a:xfrm>
              <a:off x="1450495" y="3816262"/>
              <a:ext cx="1002300" cy="339300"/>
            </a:xfrm>
            <a:prstGeom prst="rect">
              <a:avLst/>
            </a:prstGeom>
            <a:solidFill>
              <a:srgbClr val="89B44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69" name="Google Shape;269;p35"/>
            <p:cNvSpPr/>
            <p:nvPr/>
          </p:nvSpPr>
          <p:spPr>
            <a:xfrm>
              <a:off x="2446208" y="3816262"/>
              <a:ext cx="1002300" cy="339300"/>
            </a:xfrm>
            <a:prstGeom prst="rect">
              <a:avLst/>
            </a:prstGeom>
            <a:solidFill>
              <a:srgbClr val="65B8C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0" name="Google Shape;270;p35"/>
            <p:cNvSpPr/>
            <p:nvPr/>
          </p:nvSpPr>
          <p:spPr>
            <a:xfrm>
              <a:off x="3448632" y="3816262"/>
              <a:ext cx="1002300" cy="339300"/>
            </a:xfrm>
            <a:prstGeom prst="rect">
              <a:avLst/>
            </a:prstGeom>
            <a:solidFill>
              <a:srgbClr val="6C186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1" name="Google Shape;271;p35"/>
            <p:cNvSpPr/>
            <p:nvPr/>
          </p:nvSpPr>
          <p:spPr>
            <a:xfrm>
              <a:off x="4451056" y="3816262"/>
              <a:ext cx="1002300" cy="339300"/>
            </a:xfrm>
            <a:prstGeom prst="rect">
              <a:avLst/>
            </a:prstGeom>
            <a:solidFill>
              <a:srgbClr val="00009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2" name="Google Shape;272;p35"/>
            <p:cNvSpPr/>
            <p:nvPr/>
          </p:nvSpPr>
          <p:spPr>
            <a:xfrm>
              <a:off x="5453480" y="3816262"/>
              <a:ext cx="1002300" cy="339300"/>
            </a:xfrm>
            <a:prstGeom prst="rect">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3" name="Google Shape;273;p35"/>
            <p:cNvSpPr/>
            <p:nvPr/>
          </p:nvSpPr>
          <p:spPr>
            <a:xfrm>
              <a:off x="6449193" y="3816262"/>
              <a:ext cx="1002300" cy="339300"/>
            </a:xfrm>
            <a:prstGeom prst="rect">
              <a:avLst/>
            </a:prstGeom>
            <a:solidFill>
              <a:srgbClr val="C2645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4" name="Google Shape;274;p35"/>
            <p:cNvSpPr/>
            <p:nvPr/>
          </p:nvSpPr>
          <p:spPr>
            <a:xfrm>
              <a:off x="7451617" y="3816262"/>
              <a:ext cx="1002300" cy="339300"/>
            </a:xfrm>
            <a:prstGeom prst="rect">
              <a:avLst/>
            </a:prstGeom>
            <a:solidFill>
              <a:srgbClr val="EA933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75" name="Google Shape;275;p35"/>
            <p:cNvSpPr txBox="1"/>
            <p:nvPr/>
          </p:nvSpPr>
          <p:spPr>
            <a:xfrm>
              <a:off x="644265"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2000</a:t>
              </a:r>
              <a:endParaRPr b="0" i="0" sz="1200" u="none" cap="none" strike="noStrike">
                <a:solidFill>
                  <a:srgbClr val="FFFFFF"/>
                </a:solidFill>
                <a:latin typeface="Century Gothic"/>
                <a:ea typeface="Century Gothic"/>
                <a:cs typeface="Century Gothic"/>
                <a:sym typeface="Century Gothic"/>
              </a:endParaRPr>
            </a:p>
          </p:txBody>
        </p:sp>
        <p:sp>
          <p:nvSpPr>
            <p:cNvPr id="276" name="Google Shape;276;p35"/>
            <p:cNvSpPr txBox="1"/>
            <p:nvPr/>
          </p:nvSpPr>
          <p:spPr>
            <a:xfrm>
              <a:off x="16612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2001</a:t>
              </a:r>
              <a:endParaRPr b="0" i="0" sz="1200" u="none" cap="none" strike="noStrike">
                <a:solidFill>
                  <a:srgbClr val="FFFFFF"/>
                </a:solidFill>
                <a:latin typeface="Century Gothic"/>
                <a:ea typeface="Century Gothic"/>
                <a:cs typeface="Century Gothic"/>
                <a:sym typeface="Century Gothic"/>
              </a:endParaRPr>
            </a:p>
          </p:txBody>
        </p:sp>
        <p:sp>
          <p:nvSpPr>
            <p:cNvPr id="277" name="Google Shape;277;p35"/>
            <p:cNvSpPr txBox="1"/>
            <p:nvPr/>
          </p:nvSpPr>
          <p:spPr>
            <a:xfrm>
              <a:off x="263035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2006</a:t>
              </a:r>
              <a:endParaRPr b="0" i="0" sz="1200" u="none" cap="none" strike="noStrike">
                <a:solidFill>
                  <a:srgbClr val="FFFFFF"/>
                </a:solidFill>
                <a:latin typeface="Century Gothic"/>
                <a:ea typeface="Century Gothic"/>
                <a:cs typeface="Century Gothic"/>
                <a:sym typeface="Century Gothic"/>
              </a:endParaRPr>
            </a:p>
          </p:txBody>
        </p:sp>
        <p:sp>
          <p:nvSpPr>
            <p:cNvPr id="278" name="Google Shape;278;p35"/>
            <p:cNvSpPr txBox="1"/>
            <p:nvPr/>
          </p:nvSpPr>
          <p:spPr>
            <a:xfrm>
              <a:off x="365966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2009</a:t>
              </a:r>
              <a:endParaRPr b="0" i="0" sz="1200" u="none" cap="none" strike="noStrike">
                <a:solidFill>
                  <a:srgbClr val="FFFFFF"/>
                </a:solidFill>
                <a:latin typeface="Century Gothic"/>
                <a:ea typeface="Century Gothic"/>
                <a:cs typeface="Century Gothic"/>
                <a:sym typeface="Century Gothic"/>
              </a:endParaRPr>
            </a:p>
          </p:txBody>
        </p:sp>
        <p:sp>
          <p:nvSpPr>
            <p:cNvPr id="279" name="Google Shape;279;p35"/>
            <p:cNvSpPr txBox="1"/>
            <p:nvPr/>
          </p:nvSpPr>
          <p:spPr>
            <a:xfrm>
              <a:off x="4635722"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2010</a:t>
              </a:r>
              <a:endParaRPr b="0" i="0" sz="1200" u="none" cap="none" strike="noStrike">
                <a:solidFill>
                  <a:srgbClr val="FFFFFF"/>
                </a:solidFill>
                <a:latin typeface="Century Gothic"/>
                <a:ea typeface="Century Gothic"/>
                <a:cs typeface="Century Gothic"/>
                <a:sym typeface="Century Gothic"/>
              </a:endParaRPr>
            </a:p>
          </p:txBody>
        </p:sp>
        <p:sp>
          <p:nvSpPr>
            <p:cNvPr id="280" name="Google Shape;280;p35"/>
            <p:cNvSpPr txBox="1"/>
            <p:nvPr/>
          </p:nvSpPr>
          <p:spPr>
            <a:xfrm>
              <a:off x="56427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2011</a:t>
              </a:r>
              <a:endParaRPr b="0" i="0" sz="1200" u="none" cap="none" strike="noStrike">
                <a:solidFill>
                  <a:srgbClr val="FFFFFF"/>
                </a:solidFill>
                <a:latin typeface="Century Gothic"/>
                <a:ea typeface="Century Gothic"/>
                <a:cs typeface="Century Gothic"/>
                <a:sym typeface="Century Gothic"/>
              </a:endParaRPr>
            </a:p>
          </p:txBody>
        </p:sp>
        <p:sp>
          <p:nvSpPr>
            <p:cNvPr id="281" name="Google Shape;281;p35"/>
            <p:cNvSpPr/>
            <p:nvPr/>
          </p:nvSpPr>
          <p:spPr>
            <a:xfrm>
              <a:off x="554002" y="2873045"/>
              <a:ext cx="779100" cy="779100"/>
            </a:xfrm>
            <a:prstGeom prst="ellipse">
              <a:avLst/>
            </a:prstGeom>
            <a:solidFill>
              <a:srgbClr val="FBB03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050" u="none" cap="none" strike="noStrike">
                <a:solidFill>
                  <a:srgbClr val="FFFFFF"/>
                </a:solidFill>
                <a:latin typeface="Century Gothic"/>
                <a:ea typeface="Century Gothic"/>
                <a:cs typeface="Century Gothic"/>
                <a:sym typeface="Century Gothic"/>
              </a:endParaRPr>
            </a:p>
          </p:txBody>
        </p:sp>
        <p:sp>
          <p:nvSpPr>
            <p:cNvPr id="282" name="Google Shape;282;p35"/>
            <p:cNvSpPr txBox="1"/>
            <p:nvPr/>
          </p:nvSpPr>
          <p:spPr>
            <a:xfrm>
              <a:off x="523173" y="2980697"/>
              <a:ext cx="825000" cy="554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Non-</a:t>
              </a:r>
              <a:br>
                <a:rPr b="0" i="0" lang="en-US" sz="1000" u="none" cap="none" strike="noStrike">
                  <a:solidFill>
                    <a:srgbClr val="FFFFFF"/>
                  </a:solidFill>
                  <a:latin typeface="Century Gothic"/>
                  <a:ea typeface="Century Gothic"/>
                  <a:cs typeface="Century Gothic"/>
                  <a:sym typeface="Century Gothic"/>
                </a:rPr>
              </a:br>
              <a:r>
                <a:rPr b="0" i="0" lang="en-US" sz="1000" u="none" cap="none" strike="noStrike">
                  <a:solidFill>
                    <a:srgbClr val="FFFFFF"/>
                  </a:solidFill>
                  <a:latin typeface="Century Gothic"/>
                  <a:ea typeface="Century Gothic"/>
                  <a:cs typeface="Century Gothic"/>
                  <a:sym typeface="Century Gothic"/>
                </a:rPr>
                <a:t>Virtualized</a:t>
              </a:r>
              <a:endParaRPr/>
            </a:p>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Hardware</a:t>
              </a:r>
              <a:endParaRPr b="0" i="0" sz="1000" u="none" cap="none" strike="noStrike">
                <a:solidFill>
                  <a:srgbClr val="FFFFFF"/>
                </a:solidFill>
                <a:latin typeface="Century Gothic"/>
                <a:ea typeface="Century Gothic"/>
                <a:cs typeface="Century Gothic"/>
                <a:sym typeface="Century Gothic"/>
              </a:endParaRPr>
            </a:p>
          </p:txBody>
        </p:sp>
        <p:sp>
          <p:nvSpPr>
            <p:cNvPr id="283" name="Google Shape;283;p35"/>
            <p:cNvSpPr txBox="1"/>
            <p:nvPr/>
          </p:nvSpPr>
          <p:spPr>
            <a:xfrm>
              <a:off x="6625516"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2013</a:t>
              </a:r>
              <a:endParaRPr b="0" i="0" sz="1200" u="none" cap="none" strike="noStrike">
                <a:solidFill>
                  <a:srgbClr val="FFFFFF"/>
                </a:solidFill>
                <a:latin typeface="Century Gothic"/>
                <a:ea typeface="Century Gothic"/>
                <a:cs typeface="Century Gothic"/>
                <a:sym typeface="Century Gothic"/>
              </a:endParaRPr>
            </a:p>
          </p:txBody>
        </p:sp>
        <p:sp>
          <p:nvSpPr>
            <p:cNvPr id="284" name="Google Shape;284;p35"/>
            <p:cNvSpPr txBox="1"/>
            <p:nvPr/>
          </p:nvSpPr>
          <p:spPr>
            <a:xfrm>
              <a:off x="7637401" y="3842011"/>
              <a:ext cx="6039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200" u="none" cap="none" strike="noStrike">
                  <a:solidFill>
                    <a:srgbClr val="FFFFFF"/>
                  </a:solidFill>
                  <a:latin typeface="Century Gothic"/>
                  <a:ea typeface="Century Gothic"/>
                  <a:cs typeface="Century Gothic"/>
                  <a:sym typeface="Century Gothic"/>
                </a:rPr>
                <a:t>2015</a:t>
              </a:r>
              <a:endParaRPr b="0" i="0" sz="1200" u="none" cap="none" strike="noStrike">
                <a:solidFill>
                  <a:srgbClr val="FFFFFF"/>
                </a:solidFill>
                <a:latin typeface="Century Gothic"/>
                <a:ea typeface="Century Gothic"/>
                <a:cs typeface="Century Gothic"/>
                <a:sym typeface="Century Gothic"/>
              </a:endParaRPr>
            </a:p>
          </p:txBody>
        </p:sp>
        <p:pic>
          <p:nvPicPr>
            <p:cNvPr id="285" name="Google Shape;285;p35"/>
            <p:cNvPicPr preferRelativeResize="0"/>
            <p:nvPr/>
          </p:nvPicPr>
          <p:blipFill rotWithShape="1">
            <a:blip r:embed="rId3">
              <a:alphaModFix/>
            </a:blip>
            <a:srcRect b="0" l="0" r="0" t="0"/>
            <a:stretch/>
          </p:blipFill>
          <p:spPr>
            <a:xfrm>
              <a:off x="7480638" y="4188940"/>
              <a:ext cx="973500" cy="154500"/>
            </a:xfrm>
            <a:prstGeom prst="rect">
              <a:avLst/>
            </a:prstGeom>
            <a:noFill/>
            <a:ln>
              <a:noFill/>
            </a:ln>
          </p:spPr>
        </p:pic>
        <p:pic>
          <p:nvPicPr>
            <p:cNvPr descr="cloud foundry logo.jpg" id="286" name="Google Shape;286;p35"/>
            <p:cNvPicPr preferRelativeResize="0"/>
            <p:nvPr/>
          </p:nvPicPr>
          <p:blipFill rotWithShape="1">
            <a:blip r:embed="rId4">
              <a:alphaModFix/>
            </a:blip>
            <a:srcRect b="0" l="0" r="0" t="0"/>
            <a:stretch/>
          </p:blipFill>
          <p:spPr>
            <a:xfrm>
              <a:off x="5453479" y="4330689"/>
              <a:ext cx="995700" cy="195000"/>
            </a:xfrm>
            <a:prstGeom prst="rect">
              <a:avLst/>
            </a:prstGeom>
            <a:noFill/>
            <a:ln>
              <a:noFill/>
            </a:ln>
          </p:spPr>
        </p:pic>
        <p:pic>
          <p:nvPicPr>
            <p:cNvPr id="287" name="Google Shape;287;p35"/>
            <p:cNvPicPr preferRelativeResize="0"/>
            <p:nvPr/>
          </p:nvPicPr>
          <p:blipFill rotWithShape="1">
            <a:blip r:embed="rId5">
              <a:alphaModFix/>
            </a:blip>
            <a:srcRect b="0" l="0" r="0" t="0"/>
            <a:stretch/>
          </p:blipFill>
          <p:spPr>
            <a:xfrm>
              <a:off x="3350539" y="4160785"/>
              <a:ext cx="1200900" cy="507000"/>
            </a:xfrm>
            <a:prstGeom prst="rect">
              <a:avLst/>
            </a:prstGeom>
            <a:noFill/>
            <a:ln>
              <a:noFill/>
            </a:ln>
          </p:spPr>
        </p:pic>
        <p:pic>
          <p:nvPicPr>
            <p:cNvPr id="288" name="Google Shape;288;p35"/>
            <p:cNvPicPr preferRelativeResize="0"/>
            <p:nvPr/>
          </p:nvPicPr>
          <p:blipFill rotWithShape="1">
            <a:blip r:embed="rId6">
              <a:alphaModFix/>
            </a:blip>
            <a:srcRect b="0" l="0" r="0" t="0"/>
            <a:stretch/>
          </p:blipFill>
          <p:spPr>
            <a:xfrm>
              <a:off x="1403686" y="4287030"/>
              <a:ext cx="1082700" cy="252000"/>
            </a:xfrm>
            <a:prstGeom prst="rect">
              <a:avLst/>
            </a:prstGeom>
            <a:noFill/>
            <a:ln>
              <a:noFill/>
            </a:ln>
          </p:spPr>
        </p:pic>
        <p:pic>
          <p:nvPicPr>
            <p:cNvPr id="289" name="Google Shape;289;p35"/>
            <p:cNvPicPr preferRelativeResize="0"/>
            <p:nvPr/>
          </p:nvPicPr>
          <p:blipFill rotWithShape="1">
            <a:blip r:embed="rId7">
              <a:alphaModFix/>
            </a:blip>
            <a:srcRect b="0" l="0" r="0" t="0"/>
            <a:stretch/>
          </p:blipFill>
          <p:spPr>
            <a:xfrm>
              <a:off x="459923" y="4217353"/>
              <a:ext cx="955200" cy="413400"/>
            </a:xfrm>
            <a:prstGeom prst="rect">
              <a:avLst/>
            </a:prstGeom>
            <a:noFill/>
            <a:ln>
              <a:noFill/>
            </a:ln>
          </p:spPr>
        </p:pic>
        <p:sp>
          <p:nvSpPr>
            <p:cNvPr id="290" name="Google Shape;290;p35"/>
            <p:cNvSpPr txBox="1"/>
            <p:nvPr/>
          </p:nvSpPr>
          <p:spPr>
            <a:xfrm>
              <a:off x="2693392" y="3149972"/>
              <a:ext cx="453900" cy="246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Font typeface="Century Gothic"/>
                <a:buNone/>
              </a:pPr>
              <a:r>
                <a:rPr b="0" i="0" lang="en-US" sz="1000" u="none" cap="none" strike="noStrike">
                  <a:solidFill>
                    <a:srgbClr val="FFFFFF"/>
                  </a:solidFill>
                  <a:latin typeface="Century Gothic"/>
                  <a:ea typeface="Century Gothic"/>
                  <a:cs typeface="Century Gothic"/>
                  <a:sym typeface="Century Gothic"/>
                </a:rPr>
                <a:t>IaaS</a:t>
              </a:r>
              <a:endParaRPr/>
            </a:p>
          </p:txBody>
        </p:sp>
        <p:pic>
          <p:nvPicPr>
            <p:cNvPr id="291" name="Google Shape;291;p35"/>
            <p:cNvPicPr preferRelativeResize="0"/>
            <p:nvPr/>
          </p:nvPicPr>
          <p:blipFill rotWithShape="1">
            <a:blip r:embed="rId8">
              <a:alphaModFix/>
            </a:blip>
            <a:srcRect b="0" l="0" r="0" t="0"/>
            <a:stretch/>
          </p:blipFill>
          <p:spPr>
            <a:xfrm>
              <a:off x="7896300" y="4383950"/>
              <a:ext cx="252000" cy="252000"/>
            </a:xfrm>
            <a:prstGeom prst="rect">
              <a:avLst/>
            </a:prstGeom>
            <a:noFill/>
            <a:ln>
              <a:noFill/>
            </a:ln>
          </p:spPr>
        </p:pic>
        <p:pic>
          <p:nvPicPr>
            <p:cNvPr id="292" name="Google Shape;292;p35"/>
            <p:cNvPicPr preferRelativeResize="0"/>
            <p:nvPr/>
          </p:nvPicPr>
          <p:blipFill rotWithShape="1">
            <a:blip r:embed="rId9">
              <a:alphaModFix/>
            </a:blip>
            <a:srcRect b="26802" l="17943" r="17465" t="25725"/>
            <a:stretch/>
          </p:blipFill>
          <p:spPr>
            <a:xfrm>
              <a:off x="4558475" y="4191573"/>
              <a:ext cx="779100" cy="442508"/>
            </a:xfrm>
            <a:prstGeom prst="rect">
              <a:avLst/>
            </a:prstGeom>
            <a:noFill/>
            <a:ln>
              <a:noFill/>
            </a:ln>
          </p:spPr>
        </p:pic>
        <p:pic>
          <p:nvPicPr>
            <p:cNvPr descr="logo_AWS.png" id="293" name="Google Shape;293;p35"/>
            <p:cNvPicPr preferRelativeResize="0"/>
            <p:nvPr/>
          </p:nvPicPr>
          <p:blipFill>
            <a:blip r:embed="rId10">
              <a:alphaModFix/>
            </a:blip>
            <a:stretch>
              <a:fillRect/>
            </a:stretch>
          </p:blipFill>
          <p:spPr>
            <a:xfrm>
              <a:off x="2513250" y="4191725"/>
              <a:ext cx="825000" cy="506000"/>
            </a:xfrm>
            <a:prstGeom prst="rect">
              <a:avLst/>
            </a:prstGeom>
            <a:noFill/>
            <a:ln>
              <a:noFill/>
            </a:ln>
          </p:spPr>
        </p:pic>
        <p:pic>
          <p:nvPicPr>
            <p:cNvPr id="294" name="Google Shape;294;p35"/>
            <p:cNvPicPr preferRelativeResize="0"/>
            <p:nvPr/>
          </p:nvPicPr>
          <p:blipFill rotWithShape="1">
            <a:blip r:embed="rId11">
              <a:alphaModFix/>
            </a:blip>
            <a:srcRect b="0" l="12616" r="12104" t="0"/>
            <a:stretch/>
          </p:blipFill>
          <p:spPr>
            <a:xfrm>
              <a:off x="6651874" y="4173476"/>
              <a:ext cx="626100" cy="509436"/>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650" name="Google Shape;650;p71"/>
          <p:cNvSpPr txBox="1"/>
          <p:nvPr>
            <p:ph idx="1" type="body"/>
          </p:nvPr>
        </p:nvSpPr>
        <p:spPr>
          <a:xfrm>
            <a:off x="317500" y="943425"/>
            <a:ext cx="2300400" cy="4007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18 collaborative projects and working groups are successful because of the investment of members funding these initiatives.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sz="1500"/>
              <a:t>Stats for 2020 listed at left</a:t>
            </a:r>
            <a:endParaRPr sz="1500"/>
          </a:p>
        </p:txBody>
      </p:sp>
      <p:pic>
        <p:nvPicPr>
          <p:cNvPr id="651" name="Google Shape;651;p71"/>
          <p:cNvPicPr preferRelativeResize="0"/>
          <p:nvPr/>
        </p:nvPicPr>
        <p:blipFill>
          <a:blip r:embed="rId3">
            <a:alphaModFix/>
          </a:blip>
          <a:stretch>
            <a:fillRect/>
          </a:stretch>
        </p:blipFill>
        <p:spPr>
          <a:xfrm>
            <a:off x="5931075" y="943427"/>
            <a:ext cx="3009675" cy="4044251"/>
          </a:xfrm>
          <a:prstGeom prst="rect">
            <a:avLst/>
          </a:prstGeom>
          <a:noFill/>
          <a:ln>
            <a:noFill/>
          </a:ln>
        </p:spPr>
      </p:pic>
      <p:pic>
        <p:nvPicPr>
          <p:cNvPr id="652" name="Google Shape;652;p71"/>
          <p:cNvPicPr preferRelativeResize="0"/>
          <p:nvPr/>
        </p:nvPicPr>
        <p:blipFill rotWithShape="1">
          <a:blip r:embed="rId4">
            <a:alphaModFix/>
          </a:blip>
          <a:srcRect b="10442" l="0" r="0" t="0"/>
          <a:stretch/>
        </p:blipFill>
        <p:spPr>
          <a:xfrm>
            <a:off x="2748050" y="943425"/>
            <a:ext cx="2936350" cy="40442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659" name="Google Shape;659;p72"/>
          <p:cNvSpPr txBox="1"/>
          <p:nvPr>
            <p:ph idx="1" type="body"/>
          </p:nvPr>
        </p:nvSpPr>
        <p:spPr>
          <a:xfrm>
            <a:off x="317500" y="867225"/>
            <a:ext cx="6282600" cy="4200000"/>
          </a:xfrm>
          <a:prstGeom prst="rect">
            <a:avLst/>
          </a:prstGeom>
        </p:spPr>
        <p:txBody>
          <a:bodyPr anchorCtr="0" anchor="t" bIns="91425" lIns="91425" spcFirstLastPara="1" rIns="91425" wrap="square" tIns="91425">
            <a:normAutofit fontScale="77500" lnSpcReduction="10000"/>
          </a:bodyPr>
          <a:lstStyle/>
          <a:p>
            <a:pPr indent="0" lvl="0" marL="0" rtl="0" algn="l">
              <a:spcBef>
                <a:spcPts val="400"/>
              </a:spcBef>
              <a:spcAft>
                <a:spcPts val="0"/>
              </a:spcAft>
              <a:buNone/>
            </a:pPr>
            <a:r>
              <a:rPr lang="en-US"/>
              <a:t>Platinum members are the key stewards of the Open Mainframe Project, and as such hold key leadership positions in the various governance structures. Their investment is key to the sustainability of open source in mainframe.</a:t>
            </a:r>
            <a:endParaRPr/>
          </a:p>
          <a:p>
            <a:pPr indent="0" lvl="0" marL="0" rtl="0" algn="l">
              <a:spcBef>
                <a:spcPts val="400"/>
              </a:spcBef>
              <a:spcAft>
                <a:spcPts val="0"/>
              </a:spcAft>
              <a:buNone/>
            </a:pPr>
            <a:r>
              <a:t/>
            </a:r>
            <a:endParaRPr/>
          </a:p>
          <a:p>
            <a:pPr indent="0" lvl="0" marL="0" rtl="0" algn="l">
              <a:spcBef>
                <a:spcPts val="400"/>
              </a:spcBef>
              <a:spcAft>
                <a:spcPts val="0"/>
              </a:spcAft>
              <a:buNone/>
            </a:pPr>
            <a:r>
              <a:rPr lang="en-US"/>
              <a:t>Specific Benefits include:</a:t>
            </a:r>
            <a:endParaRPr/>
          </a:p>
          <a:p>
            <a:pPr indent="-327025" lvl="0" marL="457200" rtl="0" algn="l">
              <a:spcBef>
                <a:spcPts val="400"/>
              </a:spcBef>
              <a:spcAft>
                <a:spcPts val="0"/>
              </a:spcAft>
              <a:buSzPct val="100000"/>
              <a:buChar char="-"/>
            </a:pPr>
            <a:r>
              <a:rPr lang="en-US"/>
              <a:t>Voting seat on the Governing Board, TAC, and Marketing Committee.</a:t>
            </a:r>
            <a:endParaRPr/>
          </a:p>
          <a:p>
            <a:pPr indent="-327025" lvl="0" marL="457200" rtl="0" algn="l">
              <a:spcBef>
                <a:spcPts val="0"/>
              </a:spcBef>
              <a:spcAft>
                <a:spcPts val="0"/>
              </a:spcAft>
              <a:buSzPct val="100000"/>
              <a:buChar char="-"/>
            </a:pPr>
            <a:r>
              <a:rPr lang="en-US"/>
              <a:t>Host an Open Mainframe Project webinar and have a guest on the “I Am A Mainframer” podcast annually, if desired.</a:t>
            </a:r>
            <a:endParaRPr/>
          </a:p>
          <a:p>
            <a:pPr indent="-327025" lvl="0" marL="457200" rtl="0" algn="l">
              <a:spcBef>
                <a:spcPts val="0"/>
              </a:spcBef>
              <a:spcAft>
                <a:spcPts val="0"/>
              </a:spcAft>
              <a:buSzPct val="100000"/>
              <a:buChar char="-"/>
            </a:pPr>
            <a:r>
              <a:rPr lang="en-US"/>
              <a:t>Monthly meetings to brief on project activities, and an annual membership check-in to review engagement opportunities and provide feedback to project leadership.</a:t>
            </a:r>
            <a:endParaRPr/>
          </a:p>
          <a:p>
            <a:pPr indent="-327025" lvl="0" marL="457200" rtl="0" algn="l">
              <a:spcBef>
                <a:spcPts val="0"/>
              </a:spcBef>
              <a:spcAft>
                <a:spcPts val="0"/>
              </a:spcAft>
              <a:buSzPct val="100000"/>
              <a:buChar char="-"/>
            </a:pPr>
            <a:r>
              <a:rPr lang="en-US"/>
              <a:t>F</a:t>
            </a:r>
            <a:r>
              <a:rPr lang="en-US"/>
              <a:t>irst opportunity to participate</a:t>
            </a:r>
            <a:r>
              <a:rPr lang="en-US"/>
              <a:t> and drive event and outreach opportunities, and the project will ensure partnership with Platinum Members in relevant events.</a:t>
            </a:r>
            <a:endParaRPr/>
          </a:p>
          <a:p>
            <a:pPr indent="-327025" lvl="0" marL="457200" rtl="0" algn="l">
              <a:spcBef>
                <a:spcPts val="0"/>
              </a:spcBef>
              <a:spcAft>
                <a:spcPts val="0"/>
              </a:spcAft>
              <a:buSzPct val="100000"/>
              <a:buChar char="-"/>
            </a:pPr>
            <a:r>
              <a:rPr lang="en-US"/>
              <a:t>Open Mainframe Project leadership will support Platinum Member events, internal open source program efforts, and be available for customer and prospect engagement.  </a:t>
            </a:r>
            <a:endParaRPr/>
          </a:p>
        </p:txBody>
      </p:sp>
      <p:pic>
        <p:nvPicPr>
          <p:cNvPr id="660" name="Google Shape;660;p72"/>
          <p:cNvPicPr preferRelativeResize="0"/>
          <p:nvPr/>
        </p:nvPicPr>
        <p:blipFill>
          <a:blip r:embed="rId3">
            <a:alphaModFix/>
          </a:blip>
          <a:stretch>
            <a:fillRect/>
          </a:stretch>
        </p:blipFill>
        <p:spPr>
          <a:xfrm>
            <a:off x="6600100" y="677226"/>
            <a:ext cx="2543899" cy="375668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3"/>
          <p:cNvSpPr txBox="1"/>
          <p:nvPr>
            <p:ph idx="1" type="body"/>
          </p:nvPr>
        </p:nvSpPr>
        <p:spPr>
          <a:xfrm>
            <a:off x="317500" y="7148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Your contributions and support help the Foundation to provide its supporting programs that enable its many hosted open source project communities to thrive. In addition to the opportunities presented by networking, learning, and working with other member organizations that are using and contributing to Linux Foundation open source projects, there are many other benefits associated with a membership that include Marketing, Training, and Event opportunities. Silver Membership benefits include...</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sz="2700"/>
          </a:p>
          <a:p>
            <a:pPr indent="0" lvl="0" marL="0" rtl="0" algn="l">
              <a:spcBef>
                <a:spcPts val="400"/>
              </a:spcBef>
              <a:spcAft>
                <a:spcPts val="0"/>
              </a:spcAft>
              <a:buNone/>
            </a:pPr>
            <a:r>
              <a:t/>
            </a:r>
            <a:endParaRPr sz="500"/>
          </a:p>
          <a:p>
            <a:pPr indent="0" lvl="0" marL="0" rtl="0" algn="l">
              <a:spcBef>
                <a:spcPts val="400"/>
              </a:spcBef>
              <a:spcAft>
                <a:spcPts val="0"/>
              </a:spcAft>
              <a:buNone/>
            </a:pPr>
            <a:r>
              <a:rPr lang="en-US" sz="1400"/>
              <a:t>More details at </a:t>
            </a:r>
            <a:r>
              <a:rPr lang="en-US" sz="1400" u="sng">
                <a:solidFill>
                  <a:schemeClr val="hlink"/>
                </a:solidFill>
                <a:hlinkClick r:id="rId3"/>
              </a:rPr>
              <a:t>https://linuxfoundation.org/en/join/#benefits</a:t>
            </a:r>
            <a:r>
              <a:rPr lang="en-US" sz="1400"/>
              <a:t>. Let us know how we can help connect you to these opportunities! And sign up for the </a:t>
            </a:r>
            <a:r>
              <a:rPr lang="en-US" sz="1400" u="sng">
                <a:solidFill>
                  <a:schemeClr val="hlink"/>
                </a:solidFill>
                <a:hlinkClick r:id="rId4"/>
              </a:rPr>
              <a:t>Linux Foundation newsletter</a:t>
            </a:r>
            <a:r>
              <a:rPr lang="en-US" sz="1400"/>
              <a:t> to keep on top of the activities across our 700+ hosted projects.</a:t>
            </a:r>
            <a:endParaRPr sz="1400"/>
          </a:p>
        </p:txBody>
      </p:sp>
      <p:sp>
        <p:nvSpPr>
          <p:cNvPr id="666" name="Google Shape;666;p7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your Linux Foundation membership</a:t>
            </a:r>
            <a:endParaRPr/>
          </a:p>
        </p:txBody>
      </p:sp>
      <p:sp>
        <p:nvSpPr>
          <p:cNvPr id="667" name="Google Shape;667;p73"/>
          <p:cNvSpPr txBox="1"/>
          <p:nvPr>
            <p:ph idx="1" type="body"/>
          </p:nvPr>
        </p:nvSpPr>
        <p:spPr>
          <a:xfrm>
            <a:off x="317500" y="1939625"/>
            <a:ext cx="2548800" cy="27450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None/>
            </a:pPr>
            <a:r>
              <a:rPr b="1" lang="en-US" sz="1400"/>
              <a:t>Events Benefits</a:t>
            </a:r>
            <a:endParaRPr b="1" sz="1400"/>
          </a:p>
          <a:p>
            <a:pPr indent="-290830" lvl="0" marL="457200" rtl="0" algn="l">
              <a:spcBef>
                <a:spcPts val="400"/>
              </a:spcBef>
              <a:spcAft>
                <a:spcPts val="0"/>
              </a:spcAft>
              <a:buSzPct val="100000"/>
              <a:buChar char="•"/>
            </a:pPr>
            <a:r>
              <a:rPr lang="en-US" sz="1400"/>
              <a:t>One invite to our member-exclusive Linux Foundation Member Summit, which fosters collaboration, innovation, and partnerships among the leading projects and organizations working to drive digital transformation with open source technologies.</a:t>
            </a:r>
            <a:endParaRPr sz="1400"/>
          </a:p>
          <a:p>
            <a:pPr indent="-290830" lvl="0" marL="457200" rtl="0" algn="l">
              <a:spcBef>
                <a:spcPts val="0"/>
              </a:spcBef>
              <a:spcAft>
                <a:spcPts val="0"/>
              </a:spcAft>
              <a:buSzPct val="100000"/>
              <a:buChar char="•"/>
            </a:pPr>
            <a:r>
              <a:rPr lang="en-US" sz="1400"/>
              <a:t>Employees at your organization receive a 20% registration discount to eligible Linux Foundation events.</a:t>
            </a:r>
            <a:endParaRPr sz="1400"/>
          </a:p>
          <a:p>
            <a:pPr indent="-290830" lvl="0" marL="457200" rtl="0" algn="l">
              <a:spcBef>
                <a:spcPts val="0"/>
              </a:spcBef>
              <a:spcAft>
                <a:spcPts val="0"/>
              </a:spcAft>
              <a:buSzPct val="100000"/>
              <a:buChar char="•"/>
            </a:pPr>
            <a:r>
              <a:rPr lang="en-US" sz="1400"/>
              <a:t>A 5% Discount on Linux Foundation Event Sponsorship (7% discount on multi-event Sponsorships). Sponsorships offer a valuable way to reach the community of Open Source Developers, Engineers, C-level Executives, and more.</a:t>
            </a:r>
            <a:endParaRPr sz="1400"/>
          </a:p>
        </p:txBody>
      </p:sp>
      <p:sp>
        <p:nvSpPr>
          <p:cNvPr id="668" name="Google Shape;668;p73"/>
          <p:cNvSpPr txBox="1"/>
          <p:nvPr>
            <p:ph idx="1" type="body"/>
          </p:nvPr>
        </p:nvSpPr>
        <p:spPr>
          <a:xfrm>
            <a:off x="31410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Training Benefits</a:t>
            </a:r>
            <a:endParaRPr b="1" sz="1400"/>
          </a:p>
          <a:p>
            <a:pPr indent="-290830" lvl="0" marL="457200" rtl="0" algn="l">
              <a:spcBef>
                <a:spcPts val="400"/>
              </a:spcBef>
              <a:spcAft>
                <a:spcPts val="0"/>
              </a:spcAft>
              <a:buSzPct val="100000"/>
              <a:buChar char="•"/>
            </a:pPr>
            <a:r>
              <a:rPr lang="en-US" sz="1400"/>
              <a:t>Ten coupon codes good for any eLearning, certification exam, or eLearning/exam bundle. Additional terms apply.</a:t>
            </a:r>
            <a:endParaRPr sz="1400"/>
          </a:p>
          <a:p>
            <a:pPr indent="0" lvl="0" marL="0" rtl="0" algn="l">
              <a:spcBef>
                <a:spcPts val="400"/>
              </a:spcBef>
              <a:spcAft>
                <a:spcPts val="0"/>
              </a:spcAft>
              <a:buNone/>
            </a:pPr>
            <a:r>
              <a:rPr b="1" lang="en-US" sz="1400"/>
              <a:t>Legal Benefits</a:t>
            </a:r>
            <a:endParaRPr b="1" sz="1400"/>
          </a:p>
          <a:p>
            <a:pPr indent="-290830" lvl="0" marL="457200" rtl="0" algn="l">
              <a:spcBef>
                <a:spcPts val="400"/>
              </a:spcBef>
              <a:spcAft>
                <a:spcPts val="0"/>
              </a:spcAft>
              <a:buSzPct val="100000"/>
              <a:buChar char="•"/>
            </a:pPr>
            <a:r>
              <a:rPr lang="en-US" sz="1400"/>
              <a:t>Your legal counsel’s ability to participate in bi-monthly legal calls</a:t>
            </a:r>
            <a:endParaRPr sz="1400"/>
          </a:p>
          <a:p>
            <a:pPr indent="-290830" lvl="0" marL="457200" rtl="0" algn="l">
              <a:spcBef>
                <a:spcPts val="0"/>
              </a:spcBef>
              <a:spcAft>
                <a:spcPts val="0"/>
              </a:spcAft>
              <a:buSzPct val="100000"/>
              <a:buChar char="•"/>
            </a:pPr>
            <a:r>
              <a:rPr lang="en-US" sz="1400"/>
              <a:t>One invite for your in-house counsel to LF Legal Summit, which helps connect your counsel to their peers at other member companies and advance your organization’s open source licensing, litigation, compliance, and best practices.</a:t>
            </a:r>
            <a:endParaRPr sz="1400"/>
          </a:p>
          <a:p>
            <a:pPr indent="0" lvl="0" marL="0" rtl="0" algn="l">
              <a:spcBef>
                <a:spcPts val="400"/>
              </a:spcBef>
              <a:spcAft>
                <a:spcPts val="0"/>
              </a:spcAft>
              <a:buNone/>
            </a:pPr>
            <a:r>
              <a:t/>
            </a:r>
            <a:endParaRPr b="1" sz="1400"/>
          </a:p>
        </p:txBody>
      </p:sp>
      <p:sp>
        <p:nvSpPr>
          <p:cNvPr id="669" name="Google Shape;669;p73"/>
          <p:cNvSpPr txBox="1"/>
          <p:nvPr>
            <p:ph idx="1" type="body"/>
          </p:nvPr>
        </p:nvSpPr>
        <p:spPr>
          <a:xfrm>
            <a:off x="5964500" y="1939625"/>
            <a:ext cx="2548800" cy="2476500"/>
          </a:xfrm>
          <a:prstGeom prst="rect">
            <a:avLst/>
          </a:prstGeom>
        </p:spPr>
        <p:txBody>
          <a:bodyPr anchorCtr="0" anchor="t" bIns="91425" lIns="91425" spcFirstLastPara="1" rIns="91425" wrap="square" tIns="91425">
            <a:normAutofit fontScale="70000" lnSpcReduction="20000"/>
          </a:bodyPr>
          <a:lstStyle/>
          <a:p>
            <a:pPr indent="0" lvl="0" marL="0" rtl="0" algn="l">
              <a:spcBef>
                <a:spcPts val="400"/>
              </a:spcBef>
              <a:spcAft>
                <a:spcPts val="0"/>
              </a:spcAft>
              <a:buClr>
                <a:schemeClr val="dk1"/>
              </a:buClr>
              <a:buSzPct val="78571"/>
              <a:buFont typeface="Arial"/>
              <a:buNone/>
            </a:pPr>
            <a:r>
              <a:rPr b="1" lang="en-US" sz="1400"/>
              <a:t>Marketing Benefits</a:t>
            </a:r>
            <a:endParaRPr sz="1400"/>
          </a:p>
          <a:p>
            <a:pPr indent="-290830" lvl="0" marL="457200" rtl="0" algn="l">
              <a:spcBef>
                <a:spcPts val="400"/>
              </a:spcBef>
              <a:spcAft>
                <a:spcPts val="0"/>
              </a:spcAft>
              <a:buSzPct val="100000"/>
              <a:buChar char="•"/>
            </a:pPr>
            <a:r>
              <a:rPr lang="en-US" sz="1400"/>
              <a:t>Your company logo on the LF website</a:t>
            </a:r>
            <a:endParaRPr sz="1400"/>
          </a:p>
          <a:p>
            <a:pPr indent="-290830" lvl="0" marL="457200" rtl="0" algn="l">
              <a:spcBef>
                <a:spcPts val="0"/>
              </a:spcBef>
              <a:spcAft>
                <a:spcPts val="0"/>
              </a:spcAft>
              <a:buSzPct val="100000"/>
              <a:buChar char="•"/>
            </a:pPr>
            <a:r>
              <a:rPr lang="en-US" sz="1400"/>
              <a:t>Post one technical article about an open source project you care about to Linux.com, which has over 1 million unique visitors per month.</a:t>
            </a:r>
            <a:endParaRPr sz="1400"/>
          </a:p>
          <a:p>
            <a:pPr indent="-290830" lvl="0" marL="457200" rtl="0" algn="l">
              <a:spcBef>
                <a:spcPts val="0"/>
              </a:spcBef>
              <a:spcAft>
                <a:spcPts val="0"/>
              </a:spcAft>
              <a:buSzPct val="100000"/>
              <a:buChar char="•"/>
            </a:pPr>
            <a:r>
              <a:rPr lang="en-US" sz="1400"/>
              <a:t>Exposure through new Silver members group press release, with social media promotion.</a:t>
            </a:r>
            <a:endParaRPr sz="1400"/>
          </a:p>
          <a:p>
            <a:pPr indent="-290830" lvl="0" marL="457200" rtl="0" algn="l">
              <a:spcBef>
                <a:spcPts val="0"/>
              </a:spcBef>
              <a:spcAft>
                <a:spcPts val="0"/>
              </a:spcAft>
              <a:buSzPct val="100000"/>
              <a:buChar char="•"/>
            </a:pPr>
            <a:r>
              <a:rPr lang="en-US" sz="1400"/>
              <a:t>Have your company’s events featured on our events.linuxfoundation.org community events calendar: </a:t>
            </a:r>
            <a:r>
              <a:rPr lang="en-US" sz="1400" u="sng">
                <a:solidFill>
                  <a:schemeClr val="hlink"/>
                </a:solidFill>
                <a:hlinkClick r:id="rId5"/>
              </a:rPr>
              <a:t>https://events.linuxfoundation.org/about/community/</a:t>
            </a:r>
            <a:r>
              <a:rPr lang="en-US" sz="1400"/>
              <a:t> </a:t>
            </a:r>
            <a:endParaRPr sz="1400"/>
          </a:p>
          <a:p>
            <a:pPr indent="0" lvl="0" marL="0" rtl="0" algn="l">
              <a:spcBef>
                <a:spcPts val="400"/>
              </a:spcBef>
              <a:spcAft>
                <a:spcPts val="0"/>
              </a:spcAft>
              <a:buNone/>
            </a:pPr>
            <a:r>
              <a:t/>
            </a:r>
            <a:endParaRPr sz="1400"/>
          </a:p>
          <a:p>
            <a:pPr indent="0" lvl="0" marL="0" rtl="0" algn="l">
              <a:spcBef>
                <a:spcPts val="400"/>
              </a:spcBef>
              <a:spcAft>
                <a:spcPts val="0"/>
              </a:spcAft>
              <a:buNone/>
            </a:pPr>
            <a:r>
              <a:t/>
            </a:r>
            <a:endParaRPr b="1"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graphicFrame>
        <p:nvGraphicFramePr>
          <p:cNvPr id="674" name="Google Shape;674;p74"/>
          <p:cNvGraphicFramePr/>
          <p:nvPr/>
        </p:nvGraphicFramePr>
        <p:xfrm>
          <a:off x="455612" y="750889"/>
          <a:ext cx="3000000" cy="3000000"/>
        </p:xfrm>
        <a:graphic>
          <a:graphicData uri="http://schemas.openxmlformats.org/drawingml/2006/table">
            <a:tbl>
              <a:tblPr>
                <a:noFill/>
                <a:tableStyleId>{5CB0AAF8-7EAC-42F7-9B77-6CF92FF13BCE}</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TSC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3,000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$30,000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1,000 &lt; 3,000 employees = $25,000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500  &lt; 1,000 employees = $20,000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100 &lt; 500 employees = $12,000</a:t>
                      </a:r>
                      <a:endParaRPr/>
                    </a:p>
                    <a:p>
                      <a:pPr indent="0" lvl="0" marL="0" marR="0" rtl="0" algn="l">
                        <a:lnSpc>
                          <a:spcPct val="100000"/>
                        </a:lnSpc>
                        <a:spcBef>
                          <a:spcPts val="220"/>
                        </a:spcBef>
                        <a:spcAft>
                          <a:spcPts val="0"/>
                        </a:spcAft>
                        <a:buClr>
                          <a:schemeClr val="dk1"/>
                        </a:buClr>
                        <a:buSzPts val="900"/>
                        <a:buFont typeface="Gill Sans"/>
                        <a:buNone/>
                      </a:pP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100 employees = $7,000</a:t>
                      </a:r>
                      <a:endParaRPr sz="900" u="none" cap="none" strike="noStrike">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675" name="Google Shape;675;p74"/>
          <p:cNvSpPr txBox="1"/>
          <p:nvPr/>
        </p:nvSpPr>
        <p:spPr>
          <a:xfrm>
            <a:off x="0" y="4071032"/>
            <a:ext cx="9144000" cy="89285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676" name="Google Shape;676;p74"/>
          <p:cNvSpPr/>
          <p:nvPr/>
        </p:nvSpPr>
        <p:spPr>
          <a:xfrm>
            <a:off x="365125" y="-49213"/>
            <a:ext cx="7985100" cy="857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62626"/>
              </a:buClr>
              <a:buSzPts val="700"/>
              <a:buFont typeface="Gill Sans"/>
              <a:buNone/>
            </a:pPr>
            <a:r>
              <a:rPr b="0" i="0" lang="en-US" sz="2800" u="none" cap="none" strike="noStrike">
                <a:solidFill>
                  <a:srgbClr val="262626"/>
                </a:solidFill>
                <a:latin typeface="Gill Sans"/>
                <a:ea typeface="Gill Sans"/>
                <a:cs typeface="Gill Sans"/>
                <a:sym typeface="Gill Sans"/>
              </a:rPr>
              <a:t>Corporate, Academic, Associate Membership Levels</a:t>
            </a:r>
            <a:endParaRPr/>
          </a:p>
        </p:txBody>
      </p:sp>
      <p:sp>
        <p:nvSpPr>
          <p:cNvPr id="677" name="Google Shape;677;p74"/>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Technology now adapts to business</a:t>
            </a:r>
            <a:endParaRPr/>
          </a:p>
        </p:txBody>
      </p:sp>
      <p:sp>
        <p:nvSpPr>
          <p:cNvPr id="301" name="Google Shape;301;p36"/>
          <p:cNvSpPr txBox="1"/>
          <p:nvPr>
            <p:ph idx="1" type="body"/>
          </p:nvPr>
        </p:nvSpPr>
        <p:spPr>
          <a:xfrm>
            <a:off x="317500" y="943425"/>
            <a:ext cx="29535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Infrastructure is hybrid and fluid</a:t>
            </a:r>
            <a:endParaRPr/>
          </a:p>
          <a:p>
            <a:pPr indent="-355600" lvl="0" marL="457200" rtl="0" algn="l">
              <a:spcBef>
                <a:spcPts val="0"/>
              </a:spcBef>
              <a:spcAft>
                <a:spcPts val="0"/>
              </a:spcAft>
              <a:buSzPts val="2000"/>
              <a:buChar char="•"/>
            </a:pPr>
            <a:r>
              <a:rPr lang="en-US"/>
              <a:t>Applications are deployed across infrastructures</a:t>
            </a:r>
            <a:endParaRPr/>
          </a:p>
          <a:p>
            <a:pPr indent="-342900" lvl="1" marL="914400" rtl="0" algn="l">
              <a:spcBef>
                <a:spcPts val="0"/>
              </a:spcBef>
              <a:spcAft>
                <a:spcPts val="0"/>
              </a:spcAft>
              <a:buSzPts val="1800"/>
              <a:buChar char="–"/>
            </a:pPr>
            <a:r>
              <a:rPr lang="en-US"/>
              <a:t>“Microservices”</a:t>
            </a:r>
            <a:endParaRPr/>
          </a:p>
          <a:p>
            <a:pPr indent="-355600" lvl="0" marL="457200" rtl="0" algn="l">
              <a:spcBef>
                <a:spcPts val="0"/>
              </a:spcBef>
              <a:spcAft>
                <a:spcPts val="0"/>
              </a:spcAft>
              <a:buSzPts val="2000"/>
              <a:buChar char="•"/>
            </a:pPr>
            <a:r>
              <a:rPr lang="en-US"/>
              <a:t>Nodes are interconnected</a:t>
            </a:r>
            <a:endParaRPr/>
          </a:p>
          <a:p>
            <a:pPr indent="-355600" lvl="0" marL="457200" rtl="0" algn="l">
              <a:spcBef>
                <a:spcPts val="0"/>
              </a:spcBef>
              <a:spcAft>
                <a:spcPts val="0"/>
              </a:spcAft>
              <a:buSzPts val="2000"/>
              <a:buChar char="•"/>
            </a:pPr>
            <a:r>
              <a:rPr lang="en-US"/>
              <a:t>Open source is the connective thread</a:t>
            </a:r>
            <a:endParaRPr/>
          </a:p>
        </p:txBody>
      </p:sp>
      <p:pic>
        <p:nvPicPr>
          <p:cNvPr id="302" name="Google Shape;302;p36"/>
          <p:cNvPicPr preferRelativeResize="0"/>
          <p:nvPr/>
        </p:nvPicPr>
        <p:blipFill>
          <a:blip r:embed="rId3">
            <a:alphaModFix/>
          </a:blip>
          <a:stretch>
            <a:fillRect/>
          </a:stretch>
        </p:blipFill>
        <p:spPr>
          <a:xfrm>
            <a:off x="3451675" y="943417"/>
            <a:ext cx="5568201" cy="37121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So </a:t>
            </a:r>
            <a:r>
              <a:rPr lang="en-US"/>
              <a:t>what</a:t>
            </a:r>
            <a:r>
              <a:rPr lang="en-US"/>
              <a:t> about mainframe?</a:t>
            </a:r>
            <a:endParaRPr/>
          </a:p>
        </p:txBody>
      </p:sp>
      <p:sp>
        <p:nvSpPr>
          <p:cNvPr id="309" name="Google Shape;309;p37"/>
          <p:cNvSpPr txBox="1"/>
          <p:nvPr>
            <p:ph idx="1" type="body"/>
          </p:nvPr>
        </p:nvSpPr>
        <p:spPr>
          <a:xfrm>
            <a:off x="317500" y="943425"/>
            <a:ext cx="3792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Mainframe is the only platform with these design principles...</a:t>
            </a:r>
            <a:endParaRPr/>
          </a:p>
          <a:p>
            <a:pPr indent="-355600" lvl="0" marL="457200" rtl="0" algn="l">
              <a:spcBef>
                <a:spcPts val="400"/>
              </a:spcBef>
              <a:spcAft>
                <a:spcPts val="0"/>
              </a:spcAft>
              <a:buSzPts val="2000"/>
              <a:buChar char="-"/>
            </a:pPr>
            <a:r>
              <a:rPr lang="en-US"/>
              <a:t>Security</a:t>
            </a:r>
            <a:endParaRPr/>
          </a:p>
          <a:p>
            <a:pPr indent="-355600" lvl="0" marL="457200" rtl="0" algn="l">
              <a:spcBef>
                <a:spcPts val="0"/>
              </a:spcBef>
              <a:spcAft>
                <a:spcPts val="0"/>
              </a:spcAft>
              <a:buSzPts val="2000"/>
              <a:buChar char="-"/>
            </a:pPr>
            <a:r>
              <a:rPr lang="en-US"/>
              <a:t>Availability</a:t>
            </a:r>
            <a:endParaRPr/>
          </a:p>
          <a:p>
            <a:pPr indent="-355600" lvl="0" marL="457200" rtl="0" algn="l">
              <a:spcBef>
                <a:spcPts val="0"/>
              </a:spcBef>
              <a:spcAft>
                <a:spcPts val="0"/>
              </a:spcAft>
              <a:buSzPts val="2000"/>
              <a:buChar char="-"/>
            </a:pPr>
            <a:r>
              <a:rPr lang="en-US"/>
              <a:t>Scalability</a:t>
            </a:r>
            <a:endParaRPr/>
          </a:p>
          <a:p>
            <a:pPr indent="-355600" lvl="0" marL="457200" rtl="0" algn="l">
              <a:spcBef>
                <a:spcPts val="0"/>
              </a:spcBef>
              <a:spcAft>
                <a:spcPts val="0"/>
              </a:spcAft>
              <a:buSzPts val="2000"/>
              <a:buChar char="-"/>
            </a:pPr>
            <a:r>
              <a:rPr lang="en-US"/>
              <a:t>Performance</a:t>
            </a:r>
            <a:endParaRPr/>
          </a:p>
          <a:p>
            <a:pPr indent="0" lvl="0" marL="0" rtl="0" algn="l">
              <a:spcBef>
                <a:spcPts val="400"/>
              </a:spcBef>
              <a:spcAft>
                <a:spcPts val="0"/>
              </a:spcAft>
              <a:buNone/>
            </a:pPr>
            <a:r>
              <a:rPr lang="en-US"/>
              <a:t>...all turned up to an 11, built on decades of expertise and critical infrast</a:t>
            </a:r>
            <a:r>
              <a:rPr lang="en-US"/>
              <a:t>ructure use.</a:t>
            </a:r>
            <a:endParaRPr/>
          </a:p>
          <a:p>
            <a:pPr indent="0" lvl="0" marL="0" rtl="0" algn="l">
              <a:spcBef>
                <a:spcPts val="400"/>
              </a:spcBef>
              <a:spcAft>
                <a:spcPts val="0"/>
              </a:spcAft>
              <a:buNone/>
            </a:pPr>
            <a:r>
              <a:t/>
            </a:r>
            <a:endParaRPr/>
          </a:p>
          <a:p>
            <a:pPr indent="0" lvl="0" marL="0" rtl="0" algn="l">
              <a:spcBef>
                <a:spcPts val="400"/>
              </a:spcBef>
              <a:spcAft>
                <a:spcPts val="0"/>
              </a:spcAft>
              <a:buNone/>
            </a:pPr>
            <a:r>
              <a:rPr i="1" lang="en-US"/>
              <a:t>(queue Spinal Tap :-) )</a:t>
            </a:r>
            <a:endParaRPr i="1"/>
          </a:p>
        </p:txBody>
      </p:sp>
      <p:pic>
        <p:nvPicPr>
          <p:cNvPr id="310" name="Google Shape;310;p37"/>
          <p:cNvPicPr preferRelativeResize="0"/>
          <p:nvPr/>
        </p:nvPicPr>
        <p:blipFill rotWithShape="1">
          <a:blip r:embed="rId3">
            <a:alphaModFix/>
          </a:blip>
          <a:srcRect b="0" l="15553" r="15137" t="0"/>
          <a:stretch/>
        </p:blipFill>
        <p:spPr>
          <a:xfrm>
            <a:off x="4469100" y="943425"/>
            <a:ext cx="4434524" cy="3599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8"/>
          <p:cNvPicPr preferRelativeResize="0"/>
          <p:nvPr/>
        </p:nvPicPr>
        <p:blipFill rotWithShape="1">
          <a:blip r:embed="rId3">
            <a:alphaModFix/>
          </a:blip>
          <a:srcRect b="8966" l="0" r="0" t="0"/>
          <a:stretch/>
        </p:blipFill>
        <p:spPr>
          <a:xfrm>
            <a:off x="0" y="0"/>
            <a:ext cx="9143998" cy="5143502"/>
          </a:xfrm>
          <a:prstGeom prst="rect">
            <a:avLst/>
          </a:prstGeom>
          <a:noFill/>
          <a:ln>
            <a:noFill/>
          </a:ln>
        </p:spPr>
      </p:pic>
      <p:sp>
        <p:nvSpPr>
          <p:cNvPr id="317" name="Google Shape;317;p38"/>
          <p:cNvSpPr txBox="1"/>
          <p:nvPr>
            <p:ph type="title"/>
          </p:nvPr>
        </p:nvSpPr>
        <p:spPr>
          <a:xfrm>
            <a:off x="100" y="159450"/>
            <a:ext cx="9144000" cy="44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How to cross the gap? Open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324" name="Google Shape;324;p39"/>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4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0"/>
              </a:spcBef>
              <a:spcAft>
                <a:spcPts val="0"/>
              </a:spcAft>
              <a:buSzPts val="2000"/>
              <a:buChar char="➔"/>
            </a:pPr>
            <a:r>
              <a:rPr lang="en-US"/>
              <a:t>this can only be achieved </a:t>
            </a:r>
            <a:r>
              <a:rPr b="1" lang="en-US"/>
              <a:t>as a community through open source</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Vision</a:t>
            </a:r>
            <a:endParaRPr/>
          </a:p>
        </p:txBody>
      </p:sp>
      <p:sp>
        <p:nvSpPr>
          <p:cNvPr id="331" name="Google Shape;331;p4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ctr">
              <a:spcBef>
                <a:spcPts val="400"/>
              </a:spcBef>
              <a:spcAft>
                <a:spcPts val="0"/>
              </a:spcAft>
              <a:buNone/>
            </a:pPr>
            <a:r>
              <a:rPr b="1" lang="en-US" sz="3000"/>
              <a:t>A thriving Open Source ecosystem and related flourishing project communities that together deliver value for the platform and the mainframe community, and that set the standard for modern, open, enterprise class systems, infrastructure and applications on the mainframe</a:t>
            </a:r>
            <a:endParaRPr b="1" sz="3000"/>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